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3"/>
  </p:sldMasterIdLst>
  <p:notesMasterIdLst>
    <p:notesMasterId r:id="rId20"/>
  </p:notesMasterIdLst>
  <p:handoutMasterIdLst>
    <p:handoutMasterId r:id="rId21"/>
  </p:handoutMasterIdLst>
  <p:sldIdLst>
    <p:sldId id="256" r:id="rId4"/>
    <p:sldId id="918" r:id="rId5"/>
    <p:sldId id="274" r:id="rId6"/>
    <p:sldId id="941" r:id="rId7"/>
    <p:sldId id="943" r:id="rId8"/>
    <p:sldId id="947" r:id="rId9"/>
    <p:sldId id="948" r:id="rId10"/>
    <p:sldId id="944" r:id="rId11"/>
    <p:sldId id="945" r:id="rId12"/>
    <p:sldId id="882" r:id="rId13"/>
    <p:sldId id="881" r:id="rId14"/>
    <p:sldId id="883" r:id="rId15"/>
    <p:sldId id="884" r:id="rId16"/>
    <p:sldId id="946" r:id="rId17"/>
    <p:sldId id="919" r:id="rId18"/>
    <p:sldId id="92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560" autoAdjust="0"/>
    <p:restoredTop sz="94660"/>
  </p:normalViewPr>
  <p:slideViewPr>
    <p:cSldViewPr snapToGrid="0" showGuides="1">
      <p:cViewPr varScale="1">
        <p:scale>
          <a:sx n="51" d="100"/>
          <a:sy n="51" d="100"/>
        </p:scale>
        <p:origin x="216" y="160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8" d="100"/>
          <a:sy n="88" d="100"/>
        </p:scale>
        <p:origin x="3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9227641-DE35-DB75-5467-501BD420D6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F7409664-0802-A7E0-FA56-0AED8F0D8B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EE1461-71CD-2844-B14A-A821F102EC47}" type="datetimeFigureOut">
              <a:rPr lang="cs-CZ" smtClean="0"/>
              <a:t>29.02.2024</a:t>
            </a:fld>
            <a:endParaRPr lang="cs-CZ"/>
          </a:p>
        </p:txBody>
      </p:sp>
      <p:sp>
        <p:nvSpPr>
          <p:cNvPr id="4" name="Zástupný symbol pro zápatí 3">
            <a:extLst>
              <a:ext uri="{FF2B5EF4-FFF2-40B4-BE49-F238E27FC236}">
                <a16:creationId xmlns:a16="http://schemas.microsoft.com/office/drawing/2014/main" id="{4503B434-B167-18D6-E6BF-6F707C0FC8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0E6FCC1E-FC67-6F7A-6256-DC6BD93A8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E821FF-B3EB-8749-B539-43B7105D5E60}" type="slidenum">
              <a:rPr lang="cs-CZ" smtClean="0"/>
              <a:t>‹#›</a:t>
            </a:fld>
            <a:endParaRPr lang="cs-CZ"/>
          </a:p>
        </p:txBody>
      </p:sp>
    </p:spTree>
    <p:extLst>
      <p:ext uri="{BB962C8B-B14F-4D97-AF65-F5344CB8AC3E}">
        <p14:creationId xmlns:p14="http://schemas.microsoft.com/office/powerpoint/2010/main" val="4045977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97529-20CC-4C2A-9639-8A64F5546338}" type="datetimeFigureOut">
              <a:rPr lang="cs-CZ" smtClean="0"/>
              <a:t>28.02.2024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27EBF-F86B-4AD3-A66E-63B2363414E8}" type="slidenum">
              <a:rPr lang="cs-CZ" smtClean="0"/>
              <a:t>‹#›</a:t>
            </a:fld>
            <a:endParaRPr lang="cs-CZ"/>
          </a:p>
        </p:txBody>
      </p:sp>
    </p:spTree>
    <p:extLst>
      <p:ext uri="{BB962C8B-B14F-4D97-AF65-F5344CB8AC3E}">
        <p14:creationId xmlns:p14="http://schemas.microsoft.com/office/powerpoint/2010/main" val="371414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Desítky let výzkumů, že psychická odolnost významně roste, když má člověk jistotu, že může ovlivňovat svůj život. Odolnost se naopak snižuje, když se člověk blíží pocitu ztráty kontroly nad vlastním životem, který může přerůst až v tzv. naučenou bezmoc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learned</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helplessness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Naučená bezmoc vzniká na základě zkušenosti, že nic z toho, oč se člověk pokouší, nemá dopad na realitu: odpověď z okolí je pokaždé jiná, matoucí, nezávislá na tom, jak jedná; ať se snaží, jak se snaží, neovlivní, kdy mu svět ublíží a kdy ho nechá jít, jestli se jeho životní podmínky zlepší nebo ne, jestli se mu dostane pozornosti nebo nedostane. Člověk v naučené bezmoci upadá do specifického letargického stavu: namísto úsilí řídit svůj život se odpojí a přežívá. V tomto stavu je schopen „zvládat“ různé formy krizí, nepohodlí, bolesti a násilí, aniž by hledal východisko, a to i v takových situacích, kdy je relativně snadné se rušivého prvku zbavit. </a:t>
            </a:r>
          </a:p>
          <a:p>
            <a:endParaRPr lang="cs-CZ" dirty="0"/>
          </a:p>
        </p:txBody>
      </p:sp>
      <p:sp>
        <p:nvSpPr>
          <p:cNvPr id="4" name="Zástupný symbol pro číslo snímku 3"/>
          <p:cNvSpPr>
            <a:spLocks noGrp="1"/>
          </p:cNvSpPr>
          <p:nvPr>
            <p:ph type="sldNum" sz="quarter" idx="5"/>
          </p:nvPr>
        </p:nvSpPr>
        <p:spPr/>
        <p:txBody>
          <a:bodyPr/>
          <a:lstStyle/>
          <a:p>
            <a:fld id="{D5C27EBF-F86B-4AD3-A66E-63B2363414E8}" type="slidenum">
              <a:rPr lang="cs-CZ" smtClean="0"/>
              <a:t>2</a:t>
            </a:fld>
            <a:endParaRPr lang="cs-CZ"/>
          </a:p>
        </p:txBody>
      </p:sp>
    </p:spTree>
    <p:extLst>
      <p:ext uri="{BB962C8B-B14F-4D97-AF65-F5344CB8AC3E}">
        <p14:creationId xmlns:p14="http://schemas.microsoft.com/office/powerpoint/2010/main" val="35667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Desítky let výzkumů, že psychická odolnost významně roste, když má člověk jistotu, že může ovlivňovat svůj život. Odolnost se naopak snižuje, když se člověk blíží pocitu ztráty kontroly nad vlastním životem, který může přerůst až v tzv. naučenou bezmoc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learned</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helplessness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Naučená bezmoc vzniká na základě zkušenosti, že nic z toho, oč se člověk pokouší, nemá dopad na realitu: odpověď z okolí je pokaždé jiná, matoucí, nezávislá na tom, jak jedná; ať se snaží, jak se snaží, neovlivní, kdy mu svět ublíží a kdy ho nechá jít, jestli se jeho životní podmínky zlepší nebo ne, jestli se mu dostane pozornosti nebo nedostane. Člověk v naučené bezmoci upadá do specifického letargického stavu: namísto úsilí řídit svůj život se odpojí a přežívá. V tomto stavu je schopen „zvládat“ různé formy krizí, nepohodlí, bolesti a násilí, aniž by hledal východisko, a to i v takových situacích, kdy je relativně snadné se rušivého prvku zbavit. </a:t>
            </a:r>
          </a:p>
          <a:p>
            <a:endParaRPr lang="cs-CZ" dirty="0"/>
          </a:p>
        </p:txBody>
      </p:sp>
      <p:sp>
        <p:nvSpPr>
          <p:cNvPr id="4" name="Zástupný symbol pro číslo snímku 3"/>
          <p:cNvSpPr>
            <a:spLocks noGrp="1"/>
          </p:cNvSpPr>
          <p:nvPr>
            <p:ph type="sldNum" sz="quarter" idx="5"/>
          </p:nvPr>
        </p:nvSpPr>
        <p:spPr/>
        <p:txBody>
          <a:bodyPr/>
          <a:lstStyle/>
          <a:p>
            <a:fld id="{D5C27EBF-F86B-4AD3-A66E-63B2363414E8}" type="slidenum">
              <a:rPr lang="cs-CZ" smtClean="0"/>
              <a:t>15</a:t>
            </a:fld>
            <a:endParaRPr lang="cs-CZ"/>
          </a:p>
        </p:txBody>
      </p:sp>
    </p:spTree>
    <p:extLst>
      <p:ext uri="{BB962C8B-B14F-4D97-AF65-F5344CB8AC3E}">
        <p14:creationId xmlns:p14="http://schemas.microsoft.com/office/powerpoint/2010/main" val="3767569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1D58B046-0E1D-7F46-9467-700F832A2CDC}" type="datetimeFigureOut">
              <a:rPr lang="cs-CZ" smtClean="0"/>
              <a:t>28.02.2024</a:t>
            </a:fld>
            <a:endParaRPr lang="cs-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cs-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AEC399A-1DCE-FF42-80FF-8A51B3572D4B}" type="slidenum">
              <a:rPr lang="cs-CZ" smtClean="0"/>
              <a:t>‹#›</a:t>
            </a:fld>
            <a:endParaRPr lang="cs-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753407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D58B046-0E1D-7F46-9467-700F832A2CDC}" type="datetimeFigureOut">
              <a:rPr lang="cs-CZ" smtClean="0"/>
              <a:t>28.02.2024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AEC399A-1DCE-FF42-80FF-8A51B3572D4B}" type="slidenum">
              <a:rPr lang="cs-CZ" smtClean="0"/>
              <a:t>‹#›</a:t>
            </a:fld>
            <a:endParaRPr lang="cs-CZ"/>
          </a:p>
        </p:txBody>
      </p:sp>
    </p:spTree>
    <p:extLst>
      <p:ext uri="{BB962C8B-B14F-4D97-AF65-F5344CB8AC3E}">
        <p14:creationId xmlns:p14="http://schemas.microsoft.com/office/powerpoint/2010/main" val="33090265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D58B046-0E1D-7F46-9467-700F832A2CDC}" type="datetimeFigureOut">
              <a:rPr lang="cs-CZ" smtClean="0"/>
              <a:t>28.02.2024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AEC399A-1DCE-FF42-80FF-8A51B3572D4B}" type="slidenum">
              <a:rPr lang="cs-CZ" smtClean="0"/>
              <a:t>‹#›</a:t>
            </a:fld>
            <a:endParaRPr lang="cs-CZ"/>
          </a:p>
        </p:txBody>
      </p:sp>
    </p:spTree>
    <p:extLst>
      <p:ext uri="{BB962C8B-B14F-4D97-AF65-F5344CB8AC3E}">
        <p14:creationId xmlns:p14="http://schemas.microsoft.com/office/powerpoint/2010/main" val="7365315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alové pozadí rastr název">
    <p:spTree>
      <p:nvGrpSpPr>
        <p:cNvPr id="1" name=""/>
        <p:cNvGrpSpPr/>
        <p:nvPr/>
      </p:nvGrpSpPr>
      <p:grpSpPr>
        <a:xfrm>
          <a:off x="0" y="0"/>
          <a:ext cx="0" cy="0"/>
          <a:chOff x="0" y="0"/>
          <a:chExt cx="0" cy="0"/>
        </a:xfrm>
      </p:grpSpPr>
      <p:pic>
        <p:nvPicPr>
          <p:cNvPr id="9" name="object 3"/>
          <p:cNvPicPr/>
          <p:nvPr userDrawn="1"/>
        </p:nvPicPr>
        <p:blipFill>
          <a:blip r:embed="rId2" cstate="print"/>
          <a:stretch>
            <a:fillRect/>
          </a:stretch>
        </p:blipFill>
        <p:spPr>
          <a:xfrm>
            <a:off x="198211" y="228600"/>
            <a:ext cx="11808026" cy="63627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pic>
        <p:nvPicPr>
          <p:cNvPr id="5" name="Obrázek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6312" y="571500"/>
            <a:ext cx="4971823" cy="2198203"/>
          </a:xfrm>
          <a:prstGeom prst="rect">
            <a:avLst/>
          </a:prstGeom>
        </p:spPr>
      </p:pic>
      <p:sp>
        <p:nvSpPr>
          <p:cNvPr id="3" name="Zástupný symbol pro text 2"/>
          <p:cNvSpPr>
            <a:spLocks noGrp="1"/>
          </p:cNvSpPr>
          <p:nvPr>
            <p:ph type="body" sz="quarter" idx="10"/>
          </p:nvPr>
        </p:nvSpPr>
        <p:spPr>
          <a:xfrm>
            <a:off x="1057275" y="3000375"/>
            <a:ext cx="10077450" cy="3354388"/>
          </a:xfrm>
          <a:prstGeom prst="rect">
            <a:avLst/>
          </a:prstGeom>
        </p:spPr>
        <p:txBody>
          <a:bodyPr/>
          <a:lstStyle>
            <a:lvl1pPr marL="0" indent="0" algn="ctr">
              <a:buNone/>
              <a:defRPr>
                <a:solidFill>
                  <a:schemeClr val="accent1"/>
                </a:solidFill>
                <a:latin typeface="Montserrat SemiBold" panose="00000700000000000000" pitchFamily="50" charset="-18"/>
              </a:defRPr>
            </a:lvl1pPr>
            <a:lvl2pPr marL="0" indent="0" algn="ctr">
              <a:buNone/>
              <a:defRPr>
                <a:solidFill>
                  <a:schemeClr val="bg1"/>
                </a:solidFill>
                <a:latin typeface="Montserrat SemiBold" panose="00000700000000000000" pitchFamily="50" charset="-18"/>
              </a:defRPr>
            </a:lvl2pPr>
            <a:lvl3pPr>
              <a:defRPr>
                <a:solidFill>
                  <a:schemeClr val="bg1"/>
                </a:solidFill>
                <a:latin typeface="Montserrat SemiBold" panose="00000700000000000000" pitchFamily="50" charset="-18"/>
              </a:defRPr>
            </a:lvl3pPr>
            <a:lvl4pPr>
              <a:defRPr>
                <a:solidFill>
                  <a:schemeClr val="bg1"/>
                </a:solidFill>
                <a:latin typeface="Montserrat SemiBold" panose="00000700000000000000" pitchFamily="50" charset="-18"/>
              </a:defRPr>
            </a:lvl4pPr>
            <a:lvl5pPr>
              <a:defRPr>
                <a:solidFill>
                  <a:schemeClr val="bg1"/>
                </a:solidFill>
                <a:latin typeface="Montserrat SemiBold" panose="00000700000000000000" pitchFamily="50" charset="-18"/>
              </a:defRPr>
            </a:lvl5pPr>
          </a:lstStyle>
          <a:p>
            <a:pPr lvl="0"/>
            <a:r>
              <a:rPr lang="cs-CZ"/>
              <a:t>Po kliknutí můžete upravovat styly textu v předloze.</a:t>
            </a:r>
          </a:p>
          <a:p>
            <a:pPr lvl="1"/>
            <a:r>
              <a:rPr lang="cs-CZ"/>
              <a:t>Druhá úroveň</a:t>
            </a:r>
          </a:p>
        </p:txBody>
      </p:sp>
    </p:spTree>
    <p:extLst>
      <p:ext uri="{BB962C8B-B14F-4D97-AF65-F5344CB8AC3E}">
        <p14:creationId xmlns:p14="http://schemas.microsoft.com/office/powerpoint/2010/main" val="2364273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alové pozadí rastr">
    <p:spTree>
      <p:nvGrpSpPr>
        <p:cNvPr id="1" name=""/>
        <p:cNvGrpSpPr/>
        <p:nvPr/>
      </p:nvGrpSpPr>
      <p:grpSpPr>
        <a:xfrm>
          <a:off x="0" y="0"/>
          <a:ext cx="0" cy="0"/>
          <a:chOff x="0" y="0"/>
          <a:chExt cx="0" cy="0"/>
        </a:xfrm>
      </p:grpSpPr>
      <p:pic>
        <p:nvPicPr>
          <p:cNvPr id="9" name="object 3"/>
          <p:cNvPicPr/>
          <p:nvPr userDrawn="1"/>
        </p:nvPicPr>
        <p:blipFill>
          <a:blip r:embed="rId2" cstate="print"/>
          <a:stretch>
            <a:fillRect/>
          </a:stretch>
        </p:blipFill>
        <p:spPr>
          <a:xfrm>
            <a:off x="198211" y="228600"/>
            <a:ext cx="11808026" cy="63627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Tree>
    <p:extLst>
      <p:ext uri="{BB962C8B-B14F-4D97-AF65-F5344CB8AC3E}">
        <p14:creationId xmlns:p14="http://schemas.microsoft.com/office/powerpoint/2010/main" val="1607520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alové pozadí nadpis + výčet">
    <p:spTree>
      <p:nvGrpSpPr>
        <p:cNvPr id="1" name=""/>
        <p:cNvGrpSpPr/>
        <p:nvPr/>
      </p:nvGrpSpPr>
      <p:grpSpPr>
        <a:xfrm>
          <a:off x="0" y="0"/>
          <a:ext cx="0" cy="0"/>
          <a:chOff x="0" y="0"/>
          <a:chExt cx="0" cy="0"/>
        </a:xfrm>
      </p:grpSpPr>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4" name="Zástupný symbol pro text 3"/>
          <p:cNvSpPr>
            <a:spLocks noGrp="1"/>
          </p:cNvSpPr>
          <p:nvPr>
            <p:ph type="body" sz="quarter" idx="10"/>
          </p:nvPr>
        </p:nvSpPr>
        <p:spPr>
          <a:xfrm>
            <a:off x="333375" y="1485900"/>
            <a:ext cx="11549063" cy="4810125"/>
          </a:xfrm>
          <a:prstGeom prst="rect">
            <a:avLst/>
          </a:prstGeom>
        </p:spPr>
        <p:txBody>
          <a:bodyPr lIns="0" tIns="0" rIns="0" bIns="0" numCol="2"/>
          <a:lstStyle>
            <a:lvl1pPr>
              <a:defRPr b="0">
                <a:solidFill>
                  <a:schemeClr val="accent1"/>
                </a:solidFill>
                <a:latin typeface="Montserrat SemiBold" panose="00000700000000000000" pitchFamily="50" charset="-18"/>
              </a:defRPr>
            </a:lvl1pPr>
            <a:lvl2pPr>
              <a:defRPr>
                <a:solidFill>
                  <a:schemeClr val="bg1"/>
                </a:solidFill>
                <a:latin typeface="Montserrat" panose="00000500000000000000" pitchFamily="50" charset="-18"/>
              </a:defRPr>
            </a:lvl2pPr>
            <a:lvl3pPr>
              <a:defRPr>
                <a:solidFill>
                  <a:schemeClr val="bg1"/>
                </a:solidFill>
                <a:latin typeface="Montserrat" panose="00000500000000000000" pitchFamily="50" charset="-18"/>
              </a:defRPr>
            </a:lvl3pPr>
            <a:lvl4pPr>
              <a:defRPr>
                <a:solidFill>
                  <a:schemeClr val="bg1"/>
                </a:solidFill>
                <a:latin typeface="Montserrat" panose="00000500000000000000" pitchFamily="50" charset="-18"/>
              </a:defRPr>
            </a:lvl4pPr>
            <a:lvl5pPr>
              <a:defRPr>
                <a:solidFill>
                  <a:schemeClr val="bg1"/>
                </a:solidFill>
                <a:latin typeface="Montserrat" panose="00000500000000000000" pitchFamily="50" charset="-18"/>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text 6"/>
          <p:cNvSpPr>
            <a:spLocks noGrp="1"/>
          </p:cNvSpPr>
          <p:nvPr>
            <p:ph type="body" sz="quarter" idx="11"/>
          </p:nvPr>
        </p:nvSpPr>
        <p:spPr>
          <a:xfrm>
            <a:off x="342900" y="542925"/>
            <a:ext cx="11539538" cy="647700"/>
          </a:xfrm>
          <a:prstGeom prst="rect">
            <a:avLst/>
          </a:prstGeom>
        </p:spPr>
        <p:txBody>
          <a:bodyPr lIns="0" tIns="0" rIns="0" bIns="0">
            <a:normAutofit/>
          </a:bodyPr>
          <a:lstStyle>
            <a:lvl1pPr marL="0" indent="0" algn="ctr">
              <a:buNone/>
              <a:defRPr>
                <a:solidFill>
                  <a:schemeClr val="accent1"/>
                </a:solidFill>
                <a:latin typeface="Montserrat SemiBold" panose="00000700000000000000" pitchFamily="50" charset="-18"/>
              </a:defRPr>
            </a:lvl1pPr>
          </a:lstStyle>
          <a:p>
            <a:pPr lvl="0"/>
            <a:r>
              <a:rPr lang="cs-CZ"/>
              <a:t>Po kliknutí můžete upravovat styly textu v předloze.</a:t>
            </a:r>
          </a:p>
        </p:txBody>
      </p:sp>
    </p:spTree>
    <p:extLst>
      <p:ext uri="{BB962C8B-B14F-4D97-AF65-F5344CB8AC3E}">
        <p14:creationId xmlns:p14="http://schemas.microsoft.com/office/powerpoint/2010/main" val="4203892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42" name="Název snímku"/>
          <p:cNvSpPr txBox="1">
            <a:spLocks noGrp="1"/>
          </p:cNvSpPr>
          <p:nvPr>
            <p:ph type="title" hasCustomPrompt="1"/>
          </p:nvPr>
        </p:nvSpPr>
        <p:spPr>
          <a:prstGeom prst="rect">
            <a:avLst/>
          </a:prstGeom>
        </p:spPr>
        <p:txBody>
          <a:bodyPr/>
          <a:lstStyle/>
          <a:p>
            <a:r>
              <a:t>Název snímku</a:t>
            </a:r>
          </a:p>
        </p:txBody>
      </p:sp>
      <p:sp>
        <p:nvSpPr>
          <p:cNvPr id="43" name="Podtitul snímku"/>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Podtitul snímku</a:t>
            </a:r>
          </a:p>
        </p:txBody>
      </p:sp>
      <p:sp>
        <p:nvSpPr>
          <p:cNvPr id="44" name="Text úrovně 1…"/>
          <p:cNvSpPr txBox="1">
            <a:spLocks noGrp="1"/>
          </p:cNvSpPr>
          <p:nvPr>
            <p:ph type="body" idx="1" hasCustomPrompt="1"/>
          </p:nvPr>
        </p:nvSpPr>
        <p:spPr>
          <a:prstGeom prst="rect">
            <a:avLst/>
          </a:prstGeom>
        </p:spPr>
        <p:txBody>
          <a:bodyPr/>
          <a:lstStyle/>
          <a:p>
            <a:r>
              <a:t>Text s odrážkami na snímku</a:t>
            </a:r>
          </a:p>
          <a:p>
            <a:pPr lvl="1"/>
            <a:endParaRPr/>
          </a:p>
          <a:p>
            <a:pPr lvl="2"/>
            <a:endParaRPr/>
          </a:p>
          <a:p>
            <a:pPr lvl="3"/>
            <a:endParaRPr/>
          </a:p>
          <a:p>
            <a:pPr lvl="4"/>
            <a:endParaRPr/>
          </a:p>
        </p:txBody>
      </p:sp>
      <p:sp>
        <p:nvSpPr>
          <p:cNvPr id="4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3710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ílé pozadí nadpis">
    <p:spTree>
      <p:nvGrpSpPr>
        <p:cNvPr id="1" name=""/>
        <p:cNvGrpSpPr/>
        <p:nvPr/>
      </p:nvGrpSpPr>
      <p:grpSpPr>
        <a:xfrm>
          <a:off x="0" y="0"/>
          <a:ext cx="0" cy="0"/>
          <a:chOff x="0" y="0"/>
          <a:chExt cx="0" cy="0"/>
        </a:xfrm>
      </p:grpSpPr>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7" name="Zástupný symbol pro text 6"/>
          <p:cNvSpPr>
            <a:spLocks noGrp="1"/>
          </p:cNvSpPr>
          <p:nvPr>
            <p:ph type="body" sz="quarter" idx="11" hasCustomPrompt="1"/>
          </p:nvPr>
        </p:nvSpPr>
        <p:spPr>
          <a:xfrm>
            <a:off x="466724" y="542925"/>
            <a:ext cx="11415713" cy="647700"/>
          </a:xfrm>
          <a:prstGeom prst="rect">
            <a:avLst/>
          </a:prstGeom>
        </p:spPr>
        <p:txBody>
          <a:bodyPr lIns="0" tIns="0" rIns="0" bIns="0">
            <a:normAutofit/>
          </a:bodyPr>
          <a:lstStyle>
            <a:lvl1pPr marL="0" indent="0" algn="l">
              <a:buNone/>
              <a:defRPr sz="3600">
                <a:solidFill>
                  <a:schemeClr val="accent1"/>
                </a:solidFill>
                <a:latin typeface="Montserrat SemiBold" panose="00000700000000000000" pitchFamily="50" charset="-18"/>
              </a:defRPr>
            </a:lvl1pPr>
          </a:lstStyle>
          <a:p>
            <a:pPr lvl="0"/>
            <a:r>
              <a:rPr lang="cs-CZ" dirty="0"/>
              <a:t>UPRAVTE STYLY PŘEDLOHY TEXTU.</a:t>
            </a:r>
          </a:p>
        </p:txBody>
      </p:sp>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8"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tx2"/>
                </a:solidFill>
                <a:latin typeface="Montserrat SemiBold" panose="00000700000000000000" pitchFamily="50" charset="-18"/>
              </a:rPr>
              <a:pPr algn="ctr"/>
              <a:t>‹#›</a:t>
            </a:fld>
            <a:endParaRPr lang="cs-CZ" sz="1200" dirty="0">
              <a:solidFill>
                <a:schemeClr val="tx2"/>
              </a:solidFill>
              <a:latin typeface="Montserrat SemiBold" panose="00000700000000000000" pitchFamily="50" charset="-18"/>
            </a:endParaRPr>
          </a:p>
        </p:txBody>
      </p:sp>
    </p:spTree>
    <p:extLst>
      <p:ext uri="{BB962C8B-B14F-4D97-AF65-F5344CB8AC3E}">
        <p14:creationId xmlns:p14="http://schemas.microsoft.com/office/powerpoint/2010/main" val="3985354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úvodní se sloganem a logem">
    <p:spTree>
      <p:nvGrpSpPr>
        <p:cNvPr id="1" name=""/>
        <p:cNvGrpSpPr/>
        <p:nvPr/>
      </p:nvGrpSpPr>
      <p:grpSpPr>
        <a:xfrm>
          <a:off x="0" y="0"/>
          <a:ext cx="0" cy="0"/>
          <a:chOff x="0" y="0"/>
          <a:chExt cx="0" cy="0"/>
        </a:xfrm>
      </p:grpSpPr>
      <p:sp>
        <p:nvSpPr>
          <p:cNvPr id="7" name="TextovéPole 6"/>
          <p:cNvSpPr txBox="1"/>
          <p:nvPr userDrawn="1"/>
        </p:nvSpPr>
        <p:spPr>
          <a:xfrm>
            <a:off x="0" y="1266825"/>
            <a:ext cx="6448425" cy="4314825"/>
          </a:xfrm>
          <a:prstGeom prst="rect">
            <a:avLst/>
          </a:prstGeom>
          <a:solidFill>
            <a:schemeClr val="bg1"/>
          </a:solidFill>
        </p:spPr>
        <p:txBody>
          <a:bodyPr wrap="square" lIns="900000" tIns="360000" rIns="360000" bIns="360000" rtlCol="0" anchor="ctr" anchorCtr="0">
            <a:normAutofit/>
          </a:bodyPr>
          <a:lstStyle/>
          <a:p>
            <a:r>
              <a:rPr lang="cs-CZ" sz="4400" dirty="0">
                <a:latin typeface="Montserrat Light" panose="00000400000000000000" pitchFamily="50" charset="-18"/>
              </a:rPr>
              <a:t>POMÁHÁME ZLEPŠOVAT FUNGOVÁNÍ SPOLEČNOSTI</a:t>
            </a:r>
          </a:p>
        </p:txBody>
      </p:sp>
      <p:sp>
        <p:nvSpPr>
          <p:cNvPr id="8" name="Obdélník 7"/>
          <p:cNvSpPr/>
          <p:nvPr userDrawn="1"/>
        </p:nvSpPr>
        <p:spPr>
          <a:xfrm>
            <a:off x="6448425" y="1266825"/>
            <a:ext cx="4295775" cy="431482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2287" y="2666753"/>
            <a:ext cx="3448050" cy="1524494"/>
          </a:xfrm>
          <a:prstGeom prst="rect">
            <a:avLst/>
          </a:prstGeom>
        </p:spPr>
      </p:pic>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1"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Tree>
    <p:extLst>
      <p:ext uri="{BB962C8B-B14F-4D97-AF65-F5344CB8AC3E}">
        <p14:creationId xmlns:p14="http://schemas.microsoft.com/office/powerpoint/2010/main" val="551860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úvodní s fotkou a sloganem">
    <p:spTree>
      <p:nvGrpSpPr>
        <p:cNvPr id="1" name=""/>
        <p:cNvGrpSpPr/>
        <p:nvPr/>
      </p:nvGrpSpPr>
      <p:grpSpPr>
        <a:xfrm>
          <a:off x="0" y="0"/>
          <a:ext cx="0" cy="0"/>
          <a:chOff x="0" y="0"/>
          <a:chExt cx="0" cy="0"/>
        </a:xfrm>
      </p:grpSpPr>
      <p:sp>
        <p:nvSpPr>
          <p:cNvPr id="13" name="Zástupný symbol pro obrázek 2"/>
          <p:cNvSpPr>
            <a:spLocks noGrp="1"/>
          </p:cNvSpPr>
          <p:nvPr>
            <p:ph type="pic" idx="1"/>
          </p:nvPr>
        </p:nvSpPr>
        <p:spPr>
          <a:xfrm>
            <a:off x="1762125" y="0"/>
            <a:ext cx="1042987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8" name="TextovéPole 7"/>
          <p:cNvSpPr txBox="1"/>
          <p:nvPr userDrawn="1"/>
        </p:nvSpPr>
        <p:spPr>
          <a:xfrm>
            <a:off x="0" y="1266825"/>
            <a:ext cx="6448425" cy="4314825"/>
          </a:xfrm>
          <a:prstGeom prst="rect">
            <a:avLst/>
          </a:prstGeom>
          <a:solidFill>
            <a:schemeClr val="bg1"/>
          </a:solidFill>
        </p:spPr>
        <p:txBody>
          <a:bodyPr wrap="square" lIns="900000" tIns="360000" rIns="360000" bIns="360000" rtlCol="0" anchor="ctr" anchorCtr="0">
            <a:normAutofit/>
          </a:bodyPr>
          <a:lstStyle/>
          <a:p>
            <a:r>
              <a:rPr lang="cs-CZ" sz="4400" dirty="0">
                <a:latin typeface="Montserrat Light" panose="00000400000000000000" pitchFamily="50" charset="-18"/>
              </a:rPr>
              <a:t>POMÁHÁME ZLEPŠOVAT FUNGOVÁNÍ SPOLEČNOSTI</a:t>
            </a:r>
          </a:p>
        </p:txBody>
      </p:sp>
      <p:pic>
        <p:nvPicPr>
          <p:cNvPr id="11" name="Obráze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12"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tx2"/>
                </a:solidFill>
                <a:latin typeface="Montserrat SemiBold" panose="00000700000000000000" pitchFamily="50" charset="-18"/>
              </a:rPr>
              <a:pPr algn="ctr"/>
              <a:t>‹#›</a:t>
            </a:fld>
            <a:endParaRPr lang="cs-CZ" sz="1200" dirty="0">
              <a:solidFill>
                <a:schemeClr val="tx2"/>
              </a:solidFill>
              <a:latin typeface="Montserrat SemiBold" panose="00000700000000000000" pitchFamily="50" charset="-18"/>
            </a:endParaRPr>
          </a:p>
        </p:txBody>
      </p:sp>
      <p:pic>
        <p:nvPicPr>
          <p:cNvPr id="3" name="Obráze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8425" y="1266825"/>
            <a:ext cx="4314825" cy="431482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72287" y="2666753"/>
            <a:ext cx="3448050" cy="1524494"/>
          </a:xfrm>
          <a:prstGeom prst="rect">
            <a:avLst/>
          </a:prstGeom>
        </p:spPr>
      </p:pic>
    </p:spTree>
    <p:extLst>
      <p:ext uri="{BB962C8B-B14F-4D97-AF65-F5344CB8AC3E}">
        <p14:creationId xmlns:p14="http://schemas.microsoft.com/office/powerpoint/2010/main" val="2866762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S1">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520" r="4520"/>
          <a:stretch/>
        </p:blipFill>
        <p:spPr>
          <a:xfrm>
            <a:off x="2819400" y="0"/>
            <a:ext cx="9372600" cy="68580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1</a:t>
            </a:r>
          </a:p>
          <a:p>
            <a:r>
              <a:rPr lang="cs-CZ" sz="4400" b="0" i="0" u="none" strike="noStrike" kern="1200" baseline="0" dirty="0">
                <a:solidFill>
                  <a:schemeClr val="bg1"/>
                </a:solidFill>
                <a:latin typeface="Montserrat" panose="00000500000000000000" pitchFamily="50" charset="-18"/>
                <a:ea typeface="+mn-ea"/>
                <a:cs typeface="+mn-cs"/>
              </a:rPr>
              <a:t>KOMUNIKACE,</a:t>
            </a:r>
          </a:p>
          <a:p>
            <a:r>
              <a:rPr lang="cs-CZ" sz="4400" b="0" i="0" u="none" strike="noStrike" kern="1200" baseline="0" dirty="0">
                <a:solidFill>
                  <a:schemeClr val="bg1"/>
                </a:solidFill>
                <a:latin typeface="Montserrat" panose="00000500000000000000" pitchFamily="50" charset="-18"/>
                <a:ea typeface="+mn-ea"/>
                <a:cs typeface="+mn-cs"/>
              </a:rPr>
              <a:t>RIZIKO </a:t>
            </a:r>
          </a:p>
          <a:p>
            <a:r>
              <a:rPr lang="cs-CZ" sz="4400" b="0" i="0" u="none" strike="noStrike" kern="1200" baseline="0" dirty="0">
                <a:solidFill>
                  <a:schemeClr val="bg1"/>
                </a:solidFill>
                <a:latin typeface="Montserrat" panose="00000500000000000000" pitchFamily="50" charset="-18"/>
                <a:ea typeface="+mn-ea"/>
                <a:cs typeface="+mn-cs"/>
              </a:rPr>
              <a:t>A NEJISTOTA</a:t>
            </a:r>
          </a:p>
          <a:p>
            <a:r>
              <a:rPr lang="cs-CZ" sz="3600" b="1" i="0" u="none" strike="noStrike" kern="1200" baseline="0" dirty="0">
                <a:solidFill>
                  <a:schemeClr val="bg1"/>
                </a:solidFill>
                <a:latin typeface="Montserrat" panose="00000500000000000000" pitchFamily="50" charset="-18"/>
                <a:ea typeface="+mn-ea"/>
                <a:cs typeface="+mn-cs"/>
              </a:rPr>
              <a:t>Dino </a:t>
            </a:r>
            <a:r>
              <a:rPr lang="cs-CZ" sz="3600" b="1" i="0" u="none" strike="noStrike" kern="1200" baseline="0" dirty="0" err="1">
                <a:solidFill>
                  <a:schemeClr val="bg1"/>
                </a:solidFill>
                <a:latin typeface="Montserrat" panose="00000500000000000000" pitchFamily="50" charset="-18"/>
                <a:ea typeface="+mn-ea"/>
                <a:cs typeface="+mn-cs"/>
              </a:rPr>
              <a:t>Numerato</a:t>
            </a:r>
            <a:endParaRPr lang="cs-CZ" sz="3600" b="1" i="0" u="none" strike="noStrike" kern="1200" baseline="0" dirty="0">
              <a:solidFill>
                <a:schemeClr val="bg1"/>
              </a:solidFill>
              <a:latin typeface="Montserrat" panose="00000500000000000000" pitchFamily="50" charset="-18"/>
              <a:ea typeface="+mn-ea"/>
              <a:cs typeface="+mn-cs"/>
            </a:endParaRPr>
          </a:p>
        </p:txBody>
      </p:sp>
    </p:spTree>
    <p:extLst>
      <p:ext uri="{BB962C8B-B14F-4D97-AF65-F5344CB8AC3E}">
        <p14:creationId xmlns:p14="http://schemas.microsoft.com/office/powerpoint/2010/main" val="1619464447"/>
      </p:ext>
    </p:extLst>
  </p:cSld>
  <p:clrMapOvr>
    <a:masterClrMapping/>
  </p:clrMapOvr>
  <p:extLst>
    <p:ext uri="{DCECCB84-F9BA-43D5-87BE-67443E8EF086}">
      <p15:sldGuideLst xmlns:p15="http://schemas.microsoft.com/office/powerpoint/2012/main">
        <p15:guide id="1" pos="17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D58B046-0E1D-7F46-9467-700F832A2CDC}" type="datetimeFigureOut">
              <a:rPr lang="cs-CZ" smtClean="0"/>
              <a:t>28.02.2024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AEC399A-1DCE-FF42-80FF-8A51B3572D4B}" type="slidenum">
              <a:rPr lang="cs-CZ" smtClean="0"/>
              <a:t>‹#›</a:t>
            </a:fld>
            <a:endParaRPr lang="cs-CZ"/>
          </a:p>
        </p:txBody>
      </p:sp>
    </p:spTree>
    <p:extLst>
      <p:ext uri="{BB962C8B-B14F-4D97-AF65-F5344CB8AC3E}">
        <p14:creationId xmlns:p14="http://schemas.microsoft.com/office/powerpoint/2010/main" val="426174568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S6">
    <p:spTree>
      <p:nvGrpSpPr>
        <p:cNvPr id="1" name=""/>
        <p:cNvGrpSpPr/>
        <p:nvPr/>
      </p:nvGrpSpPr>
      <p:grpSpPr>
        <a:xfrm>
          <a:off x="0" y="0"/>
          <a:ext cx="0" cy="0"/>
          <a:chOff x="0" y="0"/>
          <a:chExt cx="0" cy="0"/>
        </a:xfrm>
      </p:grpSpPr>
      <p:pic>
        <p:nvPicPr>
          <p:cNvPr id="3" name="Obrázek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990" r="2990"/>
          <a:stretch/>
        </p:blipFill>
        <p:spPr>
          <a:xfrm>
            <a:off x="2819400" y="2285"/>
            <a:ext cx="9372600" cy="68580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2</a:t>
            </a:r>
          </a:p>
          <a:p>
            <a:r>
              <a:rPr lang="cs-CZ" sz="4400" b="0" i="0" u="none" strike="noStrike" kern="1200" baseline="0" dirty="0">
                <a:solidFill>
                  <a:schemeClr val="bg1"/>
                </a:solidFill>
                <a:latin typeface="Montserrat" panose="00000500000000000000" pitchFamily="50" charset="-18"/>
                <a:ea typeface="+mn-ea"/>
                <a:cs typeface="+mn-cs"/>
              </a:rPr>
              <a:t>PRÁVO </a:t>
            </a:r>
          </a:p>
          <a:p>
            <a:r>
              <a:rPr lang="cs-CZ" sz="4400" b="0" i="0" u="none" strike="noStrike" kern="1200" baseline="0" dirty="0">
                <a:solidFill>
                  <a:schemeClr val="bg1"/>
                </a:solidFill>
                <a:latin typeface="Montserrat" panose="00000500000000000000" pitchFamily="50" charset="-18"/>
                <a:ea typeface="+mn-ea"/>
                <a:cs typeface="+mn-cs"/>
              </a:rPr>
              <a:t>A VLÁDNUTÍ</a:t>
            </a:r>
          </a:p>
          <a:p>
            <a:r>
              <a:rPr lang="cs-CZ" sz="3600" b="1" i="0" u="none" strike="noStrike" kern="1200" baseline="0" dirty="0">
                <a:solidFill>
                  <a:schemeClr val="bg1"/>
                </a:solidFill>
                <a:latin typeface="Montserrat" panose="00000500000000000000" pitchFamily="50" charset="-18"/>
                <a:ea typeface="+mn-ea"/>
                <a:cs typeface="+mn-cs"/>
              </a:rPr>
              <a:t>Roman </a:t>
            </a:r>
            <a:r>
              <a:rPr lang="cs-CZ" sz="3600" b="1" i="0" u="none" strike="noStrike" kern="1200" baseline="0" dirty="0" err="1">
                <a:solidFill>
                  <a:schemeClr val="bg1"/>
                </a:solidFill>
                <a:latin typeface="Montserrat" panose="00000500000000000000" pitchFamily="50" charset="-18"/>
                <a:ea typeface="+mn-ea"/>
                <a:cs typeface="+mn-cs"/>
              </a:rPr>
              <a:t>Chytilek</a:t>
            </a:r>
            <a:endParaRPr lang="cs-CZ" sz="3600" b="1" i="0" u="none" strike="noStrike" kern="1200" baseline="0" dirty="0">
              <a:solidFill>
                <a:schemeClr val="bg1"/>
              </a:solidFill>
              <a:latin typeface="Montserrat" panose="00000500000000000000" pitchFamily="50" charset="-18"/>
              <a:ea typeface="+mn-ea"/>
              <a:cs typeface="+mn-cs"/>
            </a:endParaRPr>
          </a:p>
        </p:txBody>
      </p:sp>
    </p:spTree>
    <p:extLst>
      <p:ext uri="{BB962C8B-B14F-4D97-AF65-F5344CB8AC3E}">
        <p14:creationId xmlns:p14="http://schemas.microsoft.com/office/powerpoint/2010/main" val="2001695906"/>
      </p:ext>
    </p:extLst>
  </p:cSld>
  <p:clrMapOvr>
    <a:masterClrMapping/>
  </p:clrMapOvr>
  <p:extLst>
    <p:ext uri="{DCECCB84-F9BA-43D5-87BE-67443E8EF086}">
      <p15:sldGuideLst xmlns:p15="http://schemas.microsoft.com/office/powerpoint/2012/main">
        <p15:guide id="1" pos="17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S6">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67" b="39879"/>
          <a:stretch/>
        </p:blipFill>
        <p:spPr>
          <a:xfrm>
            <a:off x="2819401" y="0"/>
            <a:ext cx="9372600" cy="68580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3</a:t>
            </a:r>
          </a:p>
          <a:p>
            <a:r>
              <a:rPr lang="cs-CZ" sz="4400" b="0" i="0" u="none" strike="noStrike" kern="1200" baseline="0" dirty="0">
                <a:solidFill>
                  <a:schemeClr val="bg1"/>
                </a:solidFill>
                <a:latin typeface="Montserrat" panose="00000500000000000000" pitchFamily="50" charset="-18"/>
                <a:ea typeface="+mn-ea"/>
                <a:cs typeface="+mn-cs"/>
              </a:rPr>
              <a:t>SPOLEČENSKÁ ODOLNOST</a:t>
            </a:r>
          </a:p>
          <a:p>
            <a:r>
              <a:rPr lang="cs-CZ" sz="3600" b="1" i="0" u="none" strike="noStrike" kern="1200" baseline="0" dirty="0">
                <a:solidFill>
                  <a:schemeClr val="bg1"/>
                </a:solidFill>
                <a:latin typeface="Montserrat" panose="00000500000000000000" pitchFamily="50" charset="-18"/>
                <a:ea typeface="+mn-ea"/>
                <a:cs typeface="+mn-cs"/>
              </a:rPr>
              <a:t>Alice Koubová</a:t>
            </a:r>
          </a:p>
        </p:txBody>
      </p:sp>
    </p:spTree>
    <p:extLst>
      <p:ext uri="{BB962C8B-B14F-4D97-AF65-F5344CB8AC3E}">
        <p14:creationId xmlns:p14="http://schemas.microsoft.com/office/powerpoint/2010/main" val="3752973787"/>
      </p:ext>
    </p:extLst>
  </p:cSld>
  <p:clrMapOvr>
    <a:masterClrMapping/>
  </p:clrMapOvr>
  <p:extLst>
    <p:ext uri="{DCECCB84-F9BA-43D5-87BE-67443E8EF086}">
      <p15:sldGuideLst xmlns:p15="http://schemas.microsoft.com/office/powerpoint/2012/main">
        <p15:guide id="1" pos="17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S6">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330" r="4330"/>
          <a:stretch/>
        </p:blipFill>
        <p:spPr>
          <a:xfrm>
            <a:off x="2819400" y="-1"/>
            <a:ext cx="9372600" cy="6848475"/>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4</a:t>
            </a:r>
          </a:p>
          <a:p>
            <a:r>
              <a:rPr lang="cs-CZ" sz="3800" b="0" i="0" u="none" strike="noStrike" kern="1200" baseline="0" dirty="0">
                <a:solidFill>
                  <a:schemeClr val="bg1"/>
                </a:solidFill>
                <a:latin typeface="Montserrat" panose="00000500000000000000" pitchFamily="50" charset="-18"/>
                <a:ea typeface="+mn-ea"/>
                <a:cs typeface="+mn-cs"/>
              </a:rPr>
              <a:t>SOCIOEKONOMICKÉ NEROVNOSTI</a:t>
            </a:r>
          </a:p>
          <a:p>
            <a:r>
              <a:rPr lang="cs-CZ" sz="3600" b="1" i="0" u="none" strike="noStrike" kern="1200" baseline="0" dirty="0">
                <a:solidFill>
                  <a:schemeClr val="bg1"/>
                </a:solidFill>
                <a:latin typeface="Montserrat" panose="00000500000000000000" pitchFamily="50" charset="-18"/>
                <a:ea typeface="+mn-ea"/>
                <a:cs typeface="+mn-cs"/>
              </a:rPr>
              <a:t>Dagmar Dzúrová</a:t>
            </a:r>
            <a:endParaRPr lang="cs-CZ" sz="3600" dirty="0">
              <a:solidFill>
                <a:schemeClr val="bg1"/>
              </a:solidFill>
              <a:latin typeface="Montserrat" panose="00000500000000000000" pitchFamily="50" charset="-18"/>
            </a:endParaRPr>
          </a:p>
        </p:txBody>
      </p:sp>
    </p:spTree>
    <p:extLst>
      <p:ext uri="{BB962C8B-B14F-4D97-AF65-F5344CB8AC3E}">
        <p14:creationId xmlns:p14="http://schemas.microsoft.com/office/powerpoint/2010/main" val="4247370984"/>
      </p:ext>
    </p:extLst>
  </p:cSld>
  <p:clrMapOvr>
    <a:masterClrMapping/>
  </p:clrMapOvr>
  <p:extLst>
    <p:ext uri="{DCECCB84-F9BA-43D5-87BE-67443E8EF086}">
      <p15:sldGuideLst xmlns:p15="http://schemas.microsoft.com/office/powerpoint/2012/main">
        <p15:guide id="1" pos="17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S5">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7206" b="17206"/>
          <a:stretch/>
        </p:blipFill>
        <p:spPr>
          <a:xfrm>
            <a:off x="2819400" y="0"/>
            <a:ext cx="9372600" cy="68580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5</a:t>
            </a:r>
          </a:p>
          <a:p>
            <a:r>
              <a:rPr lang="cs-CZ" sz="4400" b="0" i="0" u="none" strike="noStrike" kern="1200" baseline="0" dirty="0">
                <a:solidFill>
                  <a:schemeClr val="bg1"/>
                </a:solidFill>
                <a:latin typeface="Montserrat" panose="00000500000000000000" pitchFamily="50" charset="-18"/>
                <a:ea typeface="+mn-ea"/>
                <a:cs typeface="+mn-cs"/>
              </a:rPr>
              <a:t>POLARIZACE </a:t>
            </a:r>
          </a:p>
          <a:p>
            <a:r>
              <a:rPr lang="cs-CZ" sz="4400" b="0" i="0" u="none" strike="noStrike" kern="1200" baseline="0" dirty="0">
                <a:solidFill>
                  <a:schemeClr val="bg1"/>
                </a:solidFill>
                <a:latin typeface="Montserrat" panose="00000500000000000000" pitchFamily="50" charset="-18"/>
                <a:ea typeface="+mn-ea"/>
                <a:cs typeface="+mn-cs"/>
              </a:rPr>
              <a:t>A POPULISMUS</a:t>
            </a:r>
          </a:p>
          <a:p>
            <a:r>
              <a:rPr lang="cs-CZ" sz="3600" b="1" i="0" u="none" strike="noStrike" kern="1200" baseline="0" dirty="0">
                <a:solidFill>
                  <a:schemeClr val="bg1"/>
                </a:solidFill>
                <a:latin typeface="Montserrat" panose="00000500000000000000" pitchFamily="50" charset="-18"/>
                <a:ea typeface="+mn-ea"/>
                <a:cs typeface="+mn-cs"/>
              </a:rPr>
              <a:t>Petra </a:t>
            </a:r>
            <a:r>
              <a:rPr lang="cs-CZ" sz="3600" b="1" i="0" u="none" strike="noStrike" kern="1200" baseline="0" dirty="0" err="1">
                <a:solidFill>
                  <a:schemeClr val="bg1"/>
                </a:solidFill>
                <a:latin typeface="Montserrat" panose="00000500000000000000" pitchFamily="50" charset="-18"/>
                <a:ea typeface="+mn-ea"/>
                <a:cs typeface="+mn-cs"/>
              </a:rPr>
              <a:t>Guasti</a:t>
            </a:r>
            <a:endParaRPr lang="cs-CZ" sz="3600" b="1" i="0" u="none" strike="noStrike" kern="1200" baseline="0" dirty="0">
              <a:solidFill>
                <a:schemeClr val="bg1"/>
              </a:solidFill>
              <a:latin typeface="Montserrat" panose="00000500000000000000" pitchFamily="50" charset="-18"/>
              <a:ea typeface="+mn-ea"/>
              <a:cs typeface="+mn-cs"/>
            </a:endParaRPr>
          </a:p>
        </p:txBody>
      </p:sp>
    </p:spTree>
    <p:extLst>
      <p:ext uri="{BB962C8B-B14F-4D97-AF65-F5344CB8AC3E}">
        <p14:creationId xmlns:p14="http://schemas.microsoft.com/office/powerpoint/2010/main" val="2119969836"/>
      </p:ext>
    </p:extLst>
  </p:cSld>
  <p:clrMapOvr>
    <a:masterClrMapping/>
  </p:clrMapOvr>
  <p:extLst>
    <p:ext uri="{DCECCB84-F9BA-43D5-87BE-67443E8EF086}">
      <p15:sldGuideLst xmlns:p15="http://schemas.microsoft.com/office/powerpoint/2012/main">
        <p15:guide id="1" pos="17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S6">
    <p:spTree>
      <p:nvGrpSpPr>
        <p:cNvPr id="1" name=""/>
        <p:cNvGrpSpPr/>
        <p:nvPr/>
      </p:nvGrpSpPr>
      <p:grpSpPr>
        <a:xfrm>
          <a:off x="0" y="0"/>
          <a:ext cx="0" cy="0"/>
          <a:chOff x="0" y="0"/>
          <a:chExt cx="0" cy="0"/>
        </a:xfrm>
      </p:grpSpPr>
      <p:pic>
        <p:nvPicPr>
          <p:cNvPr id="3" name="Obrázek 2"/>
          <p:cNvPicPr>
            <a:picLocks noChangeAspect="1"/>
          </p:cNvPicPr>
          <p:nvPr userDrawn="1"/>
        </p:nvPicPr>
        <p:blipFill rotWithShape="1">
          <a:blip r:embed="rId2" cstate="print">
            <a:extLst>
              <a:ext uri="{28A0092B-C50C-407E-A947-70E740481C1C}">
                <a14:useLocalDpi xmlns:a14="http://schemas.microsoft.com/office/drawing/2010/main" val="0"/>
              </a:ext>
            </a:extLst>
          </a:blip>
          <a:srcRect t="4422" b="4422"/>
          <a:stretch/>
        </p:blipFill>
        <p:spPr>
          <a:xfrm>
            <a:off x="2819400" y="0"/>
            <a:ext cx="9372599" cy="68580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6</a:t>
            </a:r>
          </a:p>
          <a:p>
            <a:r>
              <a:rPr lang="cs-CZ" sz="4400" b="0" i="0" u="none" strike="noStrike" kern="1200" baseline="0" dirty="0">
                <a:solidFill>
                  <a:schemeClr val="bg1"/>
                </a:solidFill>
                <a:latin typeface="Montserrat" panose="00000500000000000000" pitchFamily="50" charset="-18"/>
                <a:ea typeface="+mn-ea"/>
                <a:cs typeface="+mn-cs"/>
              </a:rPr>
              <a:t>EFEKTIVITA ZDRAVOTNÍHO SYSTÉMU</a:t>
            </a:r>
          </a:p>
          <a:p>
            <a:r>
              <a:rPr lang="cs-CZ" sz="3600" b="1" i="0" u="none" strike="noStrike" kern="1200" baseline="0" dirty="0">
                <a:solidFill>
                  <a:schemeClr val="bg1"/>
                </a:solidFill>
                <a:latin typeface="Montserrat" panose="00000500000000000000" pitchFamily="50" charset="-18"/>
                <a:ea typeface="+mn-ea"/>
                <a:cs typeface="+mn-cs"/>
              </a:rPr>
              <a:t>Michal </a:t>
            </a:r>
            <a:r>
              <a:rPr lang="cs-CZ" sz="3600" b="1" i="0" u="none" strike="noStrike" kern="1200" baseline="0" dirty="0" err="1">
                <a:solidFill>
                  <a:schemeClr val="bg1"/>
                </a:solidFill>
                <a:latin typeface="Montserrat" panose="00000500000000000000" pitchFamily="50" charset="-18"/>
                <a:ea typeface="+mn-ea"/>
                <a:cs typeface="+mn-cs"/>
              </a:rPr>
              <a:t>Koščík</a:t>
            </a:r>
            <a:endParaRPr lang="cs-CZ" sz="3600" dirty="0">
              <a:solidFill>
                <a:schemeClr val="bg1"/>
              </a:solidFill>
              <a:latin typeface="Montserrat" panose="00000500000000000000" pitchFamily="50" charset="-18"/>
            </a:endParaRPr>
          </a:p>
        </p:txBody>
      </p:sp>
    </p:spTree>
    <p:extLst>
      <p:ext uri="{BB962C8B-B14F-4D97-AF65-F5344CB8AC3E}">
        <p14:creationId xmlns:p14="http://schemas.microsoft.com/office/powerpoint/2010/main" val="3423104119"/>
      </p:ext>
    </p:extLst>
  </p:cSld>
  <p:clrMapOvr>
    <a:masterClrMapping/>
  </p:clrMapOvr>
  <p:extLst>
    <p:ext uri="{DCECCB84-F9BA-43D5-87BE-67443E8EF086}">
      <p15:sldGuideLst xmlns:p15="http://schemas.microsoft.com/office/powerpoint/2012/main">
        <p15:guide id="1" pos="177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S7">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6" r="4496"/>
          <a:stretch/>
        </p:blipFill>
        <p:spPr>
          <a:xfrm>
            <a:off x="2806197" y="1"/>
            <a:ext cx="9385803" cy="6862572"/>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7</a:t>
            </a:r>
          </a:p>
          <a:p>
            <a:r>
              <a:rPr lang="cs-CZ" sz="4400" b="0" i="0" u="none" strike="noStrike" kern="1200" baseline="0" dirty="0">
                <a:solidFill>
                  <a:schemeClr val="bg1"/>
                </a:solidFill>
                <a:latin typeface="Montserrat" panose="00000500000000000000" pitchFamily="50" charset="-18"/>
                <a:ea typeface="+mn-ea"/>
                <a:cs typeface="+mn-cs"/>
              </a:rPr>
              <a:t>VZDĚLÁVÁNÍ</a:t>
            </a:r>
          </a:p>
          <a:p>
            <a:r>
              <a:rPr lang="cs-CZ" sz="3600" b="1" i="0" u="none" strike="noStrike" kern="1200" baseline="0" dirty="0">
                <a:solidFill>
                  <a:schemeClr val="bg1"/>
                </a:solidFill>
                <a:latin typeface="Montserrat" panose="00000500000000000000" pitchFamily="50" charset="-18"/>
                <a:ea typeface="+mn-ea"/>
                <a:cs typeface="+mn-cs"/>
              </a:rPr>
              <a:t>Klára </a:t>
            </a:r>
            <a:r>
              <a:rPr lang="cs-CZ" sz="3600" b="1" i="0" u="none" strike="noStrike" kern="1200" baseline="0" dirty="0" err="1">
                <a:solidFill>
                  <a:schemeClr val="bg1"/>
                </a:solidFill>
                <a:latin typeface="Montserrat" panose="00000500000000000000" pitchFamily="50" charset="-18"/>
                <a:ea typeface="+mn-ea"/>
                <a:cs typeface="+mn-cs"/>
              </a:rPr>
              <a:t>Šeďová</a:t>
            </a:r>
            <a:endParaRPr lang="cs-CZ" sz="3600" dirty="0">
              <a:solidFill>
                <a:schemeClr val="bg1"/>
              </a:solidFill>
              <a:latin typeface="Montserrat" panose="00000500000000000000" pitchFamily="50" charset="-18"/>
            </a:endParaRPr>
          </a:p>
        </p:txBody>
      </p:sp>
    </p:spTree>
    <p:extLst>
      <p:ext uri="{BB962C8B-B14F-4D97-AF65-F5344CB8AC3E}">
        <p14:creationId xmlns:p14="http://schemas.microsoft.com/office/powerpoint/2010/main" val="815786189"/>
      </p:ext>
    </p:extLst>
  </p:cSld>
  <p:clrMapOvr>
    <a:masterClrMapping/>
  </p:clrMapOvr>
  <p:extLst>
    <p:ext uri="{DCECCB84-F9BA-43D5-87BE-67443E8EF086}">
      <p15:sldGuideLst xmlns:p15="http://schemas.microsoft.com/office/powerpoint/2012/main">
        <p15:guide id="1" pos="177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S8">
    <p:spTree>
      <p:nvGrpSpPr>
        <p:cNvPr id="1" name=""/>
        <p:cNvGrpSpPr/>
        <p:nvPr/>
      </p:nvGrpSpPr>
      <p:grpSpPr>
        <a:xfrm>
          <a:off x="0" y="0"/>
          <a:ext cx="0" cy="0"/>
          <a:chOff x="0" y="0"/>
          <a:chExt cx="0" cy="0"/>
        </a:xfrm>
      </p:grpSpPr>
      <p:pic>
        <p:nvPicPr>
          <p:cNvPr id="19" name="object 2"/>
          <p:cNvPicPr>
            <a:picLocks noChangeAspect="1"/>
          </p:cNvPicPr>
          <p:nvPr userDrawn="1"/>
        </p:nvPicPr>
        <p:blipFill>
          <a:blip r:embed="rId2" cstate="print"/>
          <a:stretch>
            <a:fillRect/>
          </a:stretch>
        </p:blipFill>
        <p:spPr>
          <a:xfrm>
            <a:off x="2806197" y="0"/>
            <a:ext cx="10497312" cy="6862572"/>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8</a:t>
            </a:r>
          </a:p>
          <a:p>
            <a:r>
              <a:rPr lang="cs-CZ" sz="4400" b="0" i="0" u="none" strike="noStrike" kern="1200" baseline="0" dirty="0">
                <a:solidFill>
                  <a:schemeClr val="bg1"/>
                </a:solidFill>
                <a:latin typeface="Montserrat" panose="00000500000000000000" pitchFamily="50" charset="-18"/>
                <a:ea typeface="+mn-ea"/>
                <a:cs typeface="+mn-cs"/>
              </a:rPr>
              <a:t>EKONOMICKÉ</a:t>
            </a:r>
          </a:p>
          <a:p>
            <a:r>
              <a:rPr lang="cs-CZ" sz="4400" b="0" i="0" u="none" strike="noStrike" kern="1200" baseline="0" dirty="0">
                <a:solidFill>
                  <a:schemeClr val="bg1"/>
                </a:solidFill>
                <a:latin typeface="Montserrat" panose="00000500000000000000" pitchFamily="50" charset="-18"/>
                <a:ea typeface="+mn-ea"/>
                <a:cs typeface="+mn-cs"/>
              </a:rPr>
              <a:t>DOPADY</a:t>
            </a:r>
          </a:p>
          <a:p>
            <a:r>
              <a:rPr lang="cs-CZ" sz="3600" b="1" i="0" u="none" strike="noStrike" kern="1200" baseline="0" dirty="0">
                <a:solidFill>
                  <a:schemeClr val="bg1"/>
                </a:solidFill>
                <a:latin typeface="Montserrat" panose="00000500000000000000" pitchFamily="50" charset="-18"/>
                <a:ea typeface="+mn-ea"/>
                <a:cs typeface="+mn-cs"/>
              </a:rPr>
              <a:t>Marek Kapička</a:t>
            </a:r>
            <a:endParaRPr lang="cs-CZ" sz="3600" dirty="0">
              <a:solidFill>
                <a:schemeClr val="bg1"/>
              </a:solidFill>
              <a:latin typeface="Montserrat" panose="00000500000000000000" pitchFamily="50" charset="-18"/>
            </a:endParaRPr>
          </a:p>
        </p:txBody>
      </p:sp>
    </p:spTree>
    <p:extLst>
      <p:ext uri="{BB962C8B-B14F-4D97-AF65-F5344CB8AC3E}">
        <p14:creationId xmlns:p14="http://schemas.microsoft.com/office/powerpoint/2010/main" val="1727135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S9">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0019" b="20019"/>
          <a:stretch/>
        </p:blipFill>
        <p:spPr>
          <a:xfrm>
            <a:off x="2806196" y="4572"/>
            <a:ext cx="9385803" cy="68580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8" name="TextovéPole 17"/>
          <p:cNvSpPr txBox="1"/>
          <p:nvPr userDrawn="1"/>
        </p:nvSpPr>
        <p:spPr>
          <a:xfrm>
            <a:off x="819150" y="1273873"/>
            <a:ext cx="6448425" cy="4314825"/>
          </a:xfrm>
          <a:prstGeom prst="rect">
            <a:avLst/>
          </a:prstGeom>
          <a:solidFill>
            <a:schemeClr val="tx2">
              <a:alpha val="62000"/>
            </a:schemeClr>
          </a:solidFill>
        </p:spPr>
        <p:txBody>
          <a:bodyPr wrap="square" lIns="900000" tIns="360000" rIns="360000" bIns="360000" rtlCol="0" anchor="ctr" anchorCtr="0">
            <a:normAutofit/>
          </a:bodyPr>
          <a:lstStyle/>
          <a:p>
            <a:r>
              <a:rPr lang="cs-CZ" sz="4400" b="0" i="0" u="none" strike="noStrike" kern="1200" baseline="0" dirty="0">
                <a:solidFill>
                  <a:schemeClr val="bg1"/>
                </a:solidFill>
                <a:latin typeface="Montserrat" panose="00000500000000000000" pitchFamily="50" charset="-18"/>
                <a:ea typeface="+mn-ea"/>
                <a:cs typeface="+mn-cs"/>
              </a:rPr>
              <a:t>VS 9</a:t>
            </a:r>
          </a:p>
          <a:p>
            <a:r>
              <a:rPr lang="cs-CZ" sz="4400" b="0" i="0" u="none" strike="noStrike" kern="1200" baseline="0" dirty="0">
                <a:solidFill>
                  <a:schemeClr val="bg1"/>
                </a:solidFill>
                <a:latin typeface="Montserrat" panose="00000500000000000000" pitchFamily="50" charset="-18"/>
                <a:ea typeface="+mn-ea"/>
                <a:cs typeface="+mn-cs"/>
              </a:rPr>
              <a:t>TRH PRÁCE</a:t>
            </a:r>
          </a:p>
          <a:p>
            <a:r>
              <a:rPr lang="cs-CZ" sz="3600" b="1" i="0" u="none" strike="noStrike" kern="1200" baseline="0" dirty="0">
                <a:solidFill>
                  <a:schemeClr val="bg1"/>
                </a:solidFill>
                <a:latin typeface="Montserrat" panose="00000500000000000000" pitchFamily="50" charset="-18"/>
                <a:ea typeface="+mn-ea"/>
                <a:cs typeface="+mn-cs"/>
              </a:rPr>
              <a:t>Mariola Pytlíková</a:t>
            </a:r>
            <a:endParaRPr lang="cs-CZ" sz="3600" dirty="0">
              <a:solidFill>
                <a:schemeClr val="bg1"/>
              </a:solidFill>
              <a:latin typeface="Montserrat" panose="00000500000000000000" pitchFamily="50" charset="-18"/>
            </a:endParaRPr>
          </a:p>
        </p:txBody>
      </p:sp>
    </p:spTree>
    <p:extLst>
      <p:ext uri="{BB962C8B-B14F-4D97-AF65-F5344CB8AC3E}">
        <p14:creationId xmlns:p14="http://schemas.microsoft.com/office/powerpoint/2010/main" val="2909817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úvodní s fotkou a sloganem rastrem">
    <p:spTree>
      <p:nvGrpSpPr>
        <p:cNvPr id="1" name=""/>
        <p:cNvGrpSpPr/>
        <p:nvPr/>
      </p:nvGrpSpPr>
      <p:grpSpPr>
        <a:xfrm>
          <a:off x="0" y="0"/>
          <a:ext cx="0" cy="0"/>
          <a:chOff x="0" y="0"/>
          <a:chExt cx="0" cy="0"/>
        </a:xfrm>
      </p:grpSpPr>
      <p:sp>
        <p:nvSpPr>
          <p:cNvPr id="13" name="Zástupný symbol pro obrázek 2"/>
          <p:cNvSpPr>
            <a:spLocks noGrp="1"/>
          </p:cNvSpPr>
          <p:nvPr>
            <p:ph type="pic" idx="1"/>
          </p:nvPr>
        </p:nvSpPr>
        <p:spPr>
          <a:xfrm>
            <a:off x="1762125" y="0"/>
            <a:ext cx="1042987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9" name="Obdélník 8"/>
          <p:cNvSpPr/>
          <p:nvPr userDrawn="1"/>
        </p:nvSpPr>
        <p:spPr>
          <a:xfrm>
            <a:off x="6472238" y="1266824"/>
            <a:ext cx="4295775" cy="4314825"/>
          </a:xfrm>
          <a:prstGeom prst="rect">
            <a:avLst/>
          </a:prstGeom>
          <a:solidFill>
            <a:schemeClr val="tx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userDrawn="1"/>
        </p:nvSpPr>
        <p:spPr>
          <a:xfrm>
            <a:off x="0" y="1266825"/>
            <a:ext cx="6448425" cy="4314825"/>
          </a:xfrm>
          <a:prstGeom prst="rect">
            <a:avLst/>
          </a:prstGeom>
          <a:solidFill>
            <a:schemeClr val="bg1"/>
          </a:solidFill>
        </p:spPr>
        <p:txBody>
          <a:bodyPr wrap="square" lIns="900000" tIns="360000" rIns="360000" bIns="360000" rtlCol="0" anchor="ctr" anchorCtr="0">
            <a:normAutofit/>
          </a:bodyPr>
          <a:lstStyle/>
          <a:p>
            <a:r>
              <a:rPr lang="cs-CZ" sz="4400" dirty="0">
                <a:latin typeface="Montserrat Light" panose="00000400000000000000" pitchFamily="50" charset="-18"/>
              </a:rPr>
              <a:t>POMÁHÁME ZLEPŠOVAT FUNGOVÁNÍ SPOLEČNOSTI</a:t>
            </a:r>
          </a:p>
        </p:txBody>
      </p:sp>
      <p:pic>
        <p:nvPicPr>
          <p:cNvPr id="14" name="Obrázek 1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174000"/>
                    </a14:imgEffect>
                  </a14:imgLayer>
                </a14:imgProps>
              </a:ext>
              <a:ext uri="{28A0092B-C50C-407E-A947-70E740481C1C}">
                <a14:useLocalDpi xmlns:a14="http://schemas.microsoft.com/office/drawing/2010/main" val="0"/>
              </a:ext>
            </a:extLst>
          </a:blip>
          <a:stretch>
            <a:fillRect/>
          </a:stretch>
        </p:blipFill>
        <p:spPr>
          <a:xfrm>
            <a:off x="6440524" y="1266824"/>
            <a:ext cx="4303676" cy="4314825"/>
          </a:xfrm>
          <a:prstGeom prst="rect">
            <a:avLst/>
          </a:prstGeom>
        </p:spPr>
      </p:pic>
      <p:pic>
        <p:nvPicPr>
          <p:cNvPr id="11" name="Obrázek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12"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bg1"/>
                </a:solidFill>
                <a:latin typeface="Montserrat SemiBold" panose="00000700000000000000" pitchFamily="50" charset="-18"/>
              </a:rPr>
              <a:pPr algn="ctr"/>
              <a:t>‹#›</a:t>
            </a:fld>
            <a:endParaRPr lang="cs-CZ" sz="1200" dirty="0">
              <a:solidFill>
                <a:schemeClr val="bg1"/>
              </a:solidFill>
              <a:latin typeface="Montserrat SemiBold" panose="00000700000000000000" pitchFamily="50" charset="-18"/>
            </a:endParaRPr>
          </a:p>
        </p:txBody>
      </p:sp>
    </p:spTree>
    <p:extLst>
      <p:ext uri="{BB962C8B-B14F-4D97-AF65-F5344CB8AC3E}">
        <p14:creationId xmlns:p14="http://schemas.microsoft.com/office/powerpoint/2010/main" val="4274218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ka plná se sloganem">
    <p:spTree>
      <p:nvGrpSpPr>
        <p:cNvPr id="1" name=""/>
        <p:cNvGrpSpPr/>
        <p:nvPr/>
      </p:nvGrpSpPr>
      <p:grpSpPr>
        <a:xfrm>
          <a:off x="0" y="0"/>
          <a:ext cx="0" cy="0"/>
          <a:chOff x="0" y="0"/>
          <a:chExt cx="0" cy="0"/>
        </a:xfrm>
      </p:grpSpPr>
      <p:sp>
        <p:nvSpPr>
          <p:cNvPr id="13" name="Zástupný symbol pro obrázek 2"/>
          <p:cNvSpPr>
            <a:spLocks noGrp="1"/>
          </p:cNvSpPr>
          <p:nvPr>
            <p:ph type="pic" idx="1"/>
          </p:nvPr>
        </p:nvSpPr>
        <p:spPr>
          <a:xfrm>
            <a:off x="1"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cs-CZ" dirty="0"/>
          </a:p>
        </p:txBody>
      </p:sp>
      <p:sp>
        <p:nvSpPr>
          <p:cNvPr id="4" name="Zástupný symbol pro text 3"/>
          <p:cNvSpPr>
            <a:spLocks noGrp="1"/>
          </p:cNvSpPr>
          <p:nvPr>
            <p:ph type="body" sz="quarter" idx="10" hasCustomPrompt="1"/>
          </p:nvPr>
        </p:nvSpPr>
        <p:spPr>
          <a:xfrm>
            <a:off x="1" y="1262061"/>
            <a:ext cx="6448425" cy="4333875"/>
          </a:xfrm>
          <a:prstGeom prst="rect">
            <a:avLst/>
          </a:prstGeom>
          <a:solidFill>
            <a:schemeClr val="bg1"/>
          </a:solidFill>
        </p:spPr>
        <p:txBody>
          <a:bodyPr lIns="900000" tIns="360000" rIns="360000" bIns="360000" anchor="ctr" anchorCtr="0">
            <a:normAutofit/>
          </a:bodyPr>
          <a:lstStyle>
            <a:lvl1pPr marL="0" indent="0">
              <a:buNone/>
              <a:defRPr sz="4000">
                <a:solidFill>
                  <a:schemeClr val="tx2"/>
                </a:solidFill>
                <a:latin typeface="Montserrat Light" panose="00000400000000000000" pitchFamily="50" charset="-18"/>
              </a:defRPr>
            </a:lvl1pPr>
            <a:lvl2pPr marL="457200" indent="0">
              <a:buNone/>
              <a:defRPr/>
            </a:lvl2pPr>
            <a:lvl3pPr marL="914400" indent="0">
              <a:buNone/>
              <a:defRPr/>
            </a:lvl3pPr>
            <a:lvl4pPr marL="1371600" indent="0">
              <a:buNone/>
              <a:defRPr/>
            </a:lvl4pPr>
            <a:lvl5pPr marL="1828800" indent="0">
              <a:buNone/>
              <a:defRPr/>
            </a:lvl5pPr>
          </a:lstStyle>
          <a:p>
            <a:pPr lvl="0"/>
            <a:r>
              <a:rPr lang="cs-CZ" dirty="0"/>
              <a:t>UPRAVTE STYLY PŘEDLOHY TEXTU.</a:t>
            </a:r>
          </a:p>
        </p:txBody>
      </p:sp>
    </p:spTree>
    <p:extLst>
      <p:ext uri="{BB962C8B-B14F-4D97-AF65-F5344CB8AC3E}">
        <p14:creationId xmlns:p14="http://schemas.microsoft.com/office/powerpoint/2010/main" val="4070199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1D58B046-0E1D-7F46-9467-700F832A2CDC}" type="datetimeFigureOut">
              <a:rPr lang="cs-CZ" smtClean="0"/>
              <a:t>28.02.2024</a:t>
            </a:fld>
            <a:endParaRPr lang="cs-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AEC399A-1DCE-FF42-80FF-8A51B3572D4B}" type="slidenum">
              <a:rPr lang="cs-CZ" smtClean="0"/>
              <a:t>‹#›</a:t>
            </a:fld>
            <a:endParaRPr lang="cs-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782010867"/>
      </p:ext>
    </p:extLst>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ola název s fotkou">
    <p:spTree>
      <p:nvGrpSpPr>
        <p:cNvPr id="1" name=""/>
        <p:cNvGrpSpPr/>
        <p:nvPr/>
      </p:nvGrpSpPr>
      <p:grpSpPr>
        <a:xfrm>
          <a:off x="0" y="0"/>
          <a:ext cx="0" cy="0"/>
          <a:chOff x="0" y="0"/>
          <a:chExt cx="0" cy="0"/>
        </a:xfrm>
      </p:grpSpPr>
      <p:pic>
        <p:nvPicPr>
          <p:cNvPr id="9" name="object 3"/>
          <p:cNvPicPr/>
          <p:nvPr userDrawn="1"/>
        </p:nvPicPr>
        <p:blipFill>
          <a:blip r:embed="rId2" cstate="print"/>
          <a:stretch>
            <a:fillRect/>
          </a:stretch>
        </p:blipFill>
        <p:spPr>
          <a:xfrm>
            <a:off x="198211" y="228600"/>
            <a:ext cx="11808026" cy="6362700"/>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3" name="Zástupný symbol pro text 2"/>
          <p:cNvSpPr>
            <a:spLocks noGrp="1"/>
          </p:cNvSpPr>
          <p:nvPr>
            <p:ph type="body" sz="quarter" idx="10" hasCustomPrompt="1"/>
          </p:nvPr>
        </p:nvSpPr>
        <p:spPr>
          <a:xfrm>
            <a:off x="1047749" y="1266825"/>
            <a:ext cx="4314825" cy="4343400"/>
          </a:xfrm>
          <a:prstGeom prst="rect">
            <a:avLst/>
          </a:prstGeom>
        </p:spPr>
        <p:txBody>
          <a:bodyPr>
            <a:normAutofit/>
          </a:bodyPr>
          <a:lstStyle>
            <a:lvl1pPr marL="0" indent="0">
              <a:buNone/>
              <a:defRPr sz="4400">
                <a:solidFill>
                  <a:schemeClr val="bg1"/>
                </a:solidFill>
                <a:latin typeface="Montserrat SemiBold" panose="00000700000000000000" pitchFamily="50" charset="-18"/>
              </a:defRPr>
            </a:lvl1pPr>
          </a:lstStyle>
          <a:p>
            <a:pPr lvl="0"/>
            <a:r>
              <a:rPr lang="cs-CZ" dirty="0"/>
              <a:t>UPRAVTE STYLY PŘEDLOHY TEXTU.</a:t>
            </a:r>
          </a:p>
        </p:txBody>
      </p:sp>
      <p:sp>
        <p:nvSpPr>
          <p:cNvPr id="5" name="Zástupný symbol pro obrázek 4"/>
          <p:cNvSpPr>
            <a:spLocks noGrp="1"/>
          </p:cNvSpPr>
          <p:nvPr>
            <p:ph type="pic" sz="quarter" idx="11"/>
          </p:nvPr>
        </p:nvSpPr>
        <p:spPr>
          <a:xfrm>
            <a:off x="6105525" y="1266825"/>
            <a:ext cx="5019675" cy="4333875"/>
          </a:xfrm>
          <a:prstGeom prst="rect">
            <a:avLst/>
          </a:prstGeom>
          <a:ln w="22225">
            <a:solidFill>
              <a:schemeClr val="bg1"/>
            </a:solidFill>
          </a:ln>
        </p:spPr>
        <p:txBody>
          <a:bodyPr/>
          <a:lstStyle/>
          <a:p>
            <a:r>
              <a:rPr lang="cs-CZ"/>
              <a:t>Kliknutím na ikonu přidáte obrázek.</a:t>
            </a:r>
          </a:p>
        </p:txBody>
      </p:sp>
    </p:spTree>
    <p:extLst>
      <p:ext uri="{BB962C8B-B14F-4D97-AF65-F5344CB8AC3E}">
        <p14:creationId xmlns:p14="http://schemas.microsoft.com/office/powerpoint/2010/main" val="77627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pitola název s fotkou bílá">
    <p:spTree>
      <p:nvGrpSpPr>
        <p:cNvPr id="1" name=""/>
        <p:cNvGrpSpPr/>
        <p:nvPr/>
      </p:nvGrpSpPr>
      <p:grpSpPr>
        <a:xfrm>
          <a:off x="0" y="0"/>
          <a:ext cx="0" cy="0"/>
          <a:chOff x="0" y="0"/>
          <a:chExt cx="0" cy="0"/>
        </a:xfrm>
      </p:grpSpPr>
      <p:sp>
        <p:nvSpPr>
          <p:cNvPr id="3" name="Zástupný symbol pro text 2"/>
          <p:cNvSpPr>
            <a:spLocks noGrp="1"/>
          </p:cNvSpPr>
          <p:nvPr>
            <p:ph type="body" sz="quarter" idx="10" hasCustomPrompt="1"/>
          </p:nvPr>
        </p:nvSpPr>
        <p:spPr>
          <a:xfrm>
            <a:off x="1047749" y="1266825"/>
            <a:ext cx="4314825" cy="4343400"/>
          </a:xfrm>
          <a:prstGeom prst="rect">
            <a:avLst/>
          </a:prstGeom>
        </p:spPr>
        <p:txBody>
          <a:bodyPr>
            <a:normAutofit/>
          </a:bodyPr>
          <a:lstStyle>
            <a:lvl1pPr marL="0" indent="0">
              <a:buNone/>
              <a:defRPr sz="4400">
                <a:solidFill>
                  <a:schemeClr val="tx2"/>
                </a:solidFill>
                <a:latin typeface="Montserrat SemiBold" panose="00000700000000000000" pitchFamily="50" charset="-18"/>
              </a:defRPr>
            </a:lvl1pPr>
          </a:lstStyle>
          <a:p>
            <a:pPr lvl="0"/>
            <a:r>
              <a:rPr lang="cs-CZ" dirty="0"/>
              <a:t>UPRAVTE STYLY PŘEDLOHY TEXTU.</a:t>
            </a:r>
          </a:p>
        </p:txBody>
      </p:sp>
      <p:sp>
        <p:nvSpPr>
          <p:cNvPr id="5" name="Zástupný symbol pro obrázek 4"/>
          <p:cNvSpPr>
            <a:spLocks noGrp="1"/>
          </p:cNvSpPr>
          <p:nvPr>
            <p:ph type="pic" sz="quarter" idx="11"/>
          </p:nvPr>
        </p:nvSpPr>
        <p:spPr>
          <a:xfrm>
            <a:off x="6105525" y="1266825"/>
            <a:ext cx="5019675" cy="4333875"/>
          </a:xfrm>
          <a:prstGeom prst="rect">
            <a:avLst/>
          </a:prstGeom>
          <a:ln w="22225">
            <a:solidFill>
              <a:schemeClr val="tx2"/>
            </a:solidFill>
          </a:ln>
        </p:spPr>
        <p:txBody>
          <a:bodyPr/>
          <a:lstStyle/>
          <a:p>
            <a:r>
              <a:rPr lang="cs-CZ"/>
              <a:t>Kliknutím na ikonu přidáte obrázek.</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8"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tx2"/>
                </a:solidFill>
                <a:latin typeface="Montserrat SemiBold" panose="00000700000000000000" pitchFamily="50" charset="-18"/>
              </a:rPr>
              <a:pPr algn="ctr"/>
              <a:t>‹#›</a:t>
            </a:fld>
            <a:endParaRPr lang="cs-CZ" sz="1200" dirty="0">
              <a:solidFill>
                <a:schemeClr val="tx2"/>
              </a:solidFill>
              <a:latin typeface="Montserrat SemiBold" panose="00000700000000000000" pitchFamily="50" charset="-18"/>
            </a:endParaRPr>
          </a:p>
        </p:txBody>
      </p:sp>
    </p:spTree>
    <p:extLst>
      <p:ext uri="{BB962C8B-B14F-4D97-AF65-F5344CB8AC3E}">
        <p14:creationId xmlns:p14="http://schemas.microsoft.com/office/powerpoint/2010/main" val="3707283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ílé pozadí nadpis + výčet">
    <p:spTree>
      <p:nvGrpSpPr>
        <p:cNvPr id="1" name=""/>
        <p:cNvGrpSpPr/>
        <p:nvPr/>
      </p:nvGrpSpPr>
      <p:grpSpPr>
        <a:xfrm>
          <a:off x="0" y="0"/>
          <a:ext cx="0" cy="0"/>
          <a:chOff x="0" y="0"/>
          <a:chExt cx="0" cy="0"/>
        </a:xfrm>
      </p:grpSpPr>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1950" y="6175499"/>
            <a:ext cx="360000" cy="360000"/>
          </a:xfrm>
          <a:prstGeom prst="rect">
            <a:avLst/>
          </a:prstGeom>
        </p:spPr>
      </p:pic>
      <p:sp>
        <p:nvSpPr>
          <p:cNvPr id="15" name="Zástupný symbol pro číslo snímku 9"/>
          <p:cNvSpPr txBox="1">
            <a:spLocks/>
          </p:cNvSpPr>
          <p:nvPr userDrawn="1"/>
        </p:nvSpPr>
        <p:spPr>
          <a:xfrm>
            <a:off x="11521950" y="61754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4" name="Zástupný symbol pro text 3"/>
          <p:cNvSpPr>
            <a:spLocks noGrp="1"/>
          </p:cNvSpPr>
          <p:nvPr>
            <p:ph type="body" sz="quarter" idx="10"/>
          </p:nvPr>
        </p:nvSpPr>
        <p:spPr>
          <a:xfrm>
            <a:off x="333375" y="1485900"/>
            <a:ext cx="11549063" cy="4810125"/>
          </a:xfrm>
          <a:prstGeom prst="rect">
            <a:avLst/>
          </a:prstGeom>
        </p:spPr>
        <p:txBody>
          <a:bodyPr lIns="0" tIns="0" rIns="0" bIns="0" numCol="2"/>
          <a:lstStyle>
            <a:lvl1pPr>
              <a:defRPr b="0">
                <a:solidFill>
                  <a:schemeClr val="accent1"/>
                </a:solidFill>
                <a:latin typeface="Montserrat SemiBold" panose="00000700000000000000" pitchFamily="50" charset="-18"/>
              </a:defRPr>
            </a:lvl1pPr>
            <a:lvl2pPr>
              <a:defRPr>
                <a:solidFill>
                  <a:schemeClr val="tx1"/>
                </a:solidFill>
                <a:latin typeface="Montserrat" panose="00000500000000000000" pitchFamily="50" charset="-18"/>
              </a:defRPr>
            </a:lvl2pPr>
            <a:lvl3pPr>
              <a:defRPr>
                <a:solidFill>
                  <a:schemeClr val="tx1"/>
                </a:solidFill>
                <a:latin typeface="Montserrat" panose="00000500000000000000" pitchFamily="50" charset="-18"/>
              </a:defRPr>
            </a:lvl3pPr>
            <a:lvl4pPr>
              <a:defRPr>
                <a:solidFill>
                  <a:schemeClr val="tx1"/>
                </a:solidFill>
                <a:latin typeface="Montserrat" panose="00000500000000000000" pitchFamily="50" charset="-18"/>
              </a:defRPr>
            </a:lvl4pPr>
            <a:lvl5pPr>
              <a:defRPr>
                <a:solidFill>
                  <a:schemeClr val="tx1"/>
                </a:solidFill>
                <a:latin typeface="Montserrat" panose="00000500000000000000" pitchFamily="50" charset="-18"/>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text 6"/>
          <p:cNvSpPr>
            <a:spLocks noGrp="1"/>
          </p:cNvSpPr>
          <p:nvPr>
            <p:ph type="body" sz="quarter" idx="11" hasCustomPrompt="1"/>
          </p:nvPr>
        </p:nvSpPr>
        <p:spPr>
          <a:xfrm>
            <a:off x="342900" y="542925"/>
            <a:ext cx="11539538" cy="647700"/>
          </a:xfrm>
          <a:prstGeom prst="rect">
            <a:avLst/>
          </a:prstGeom>
        </p:spPr>
        <p:txBody>
          <a:bodyPr lIns="0" tIns="0" rIns="0" bIns="0">
            <a:normAutofit/>
          </a:bodyPr>
          <a:lstStyle>
            <a:lvl1pPr marL="0" indent="0" algn="ctr">
              <a:buNone/>
              <a:defRPr sz="3600">
                <a:solidFill>
                  <a:schemeClr val="accent1"/>
                </a:solidFill>
                <a:latin typeface="Montserrat Light" panose="00000400000000000000" pitchFamily="50" charset="-18"/>
              </a:defRPr>
            </a:lvl1pPr>
          </a:lstStyle>
          <a:p>
            <a:pPr lvl="0"/>
            <a:r>
              <a:rPr lang="cs-CZ" dirty="0"/>
              <a:t>UPRAVTE STYLY PŘEDLOHY TEXTU.</a:t>
            </a:r>
          </a:p>
        </p:txBody>
      </p:sp>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8"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tx2"/>
                </a:solidFill>
                <a:latin typeface="Montserrat SemiBold" panose="00000700000000000000" pitchFamily="50" charset="-18"/>
              </a:rPr>
              <a:pPr algn="ctr"/>
              <a:t>‹#›</a:t>
            </a:fld>
            <a:endParaRPr lang="cs-CZ" sz="1200" dirty="0">
              <a:solidFill>
                <a:schemeClr val="tx2"/>
              </a:solidFill>
              <a:latin typeface="Montserrat SemiBold" panose="00000700000000000000" pitchFamily="50" charset="-18"/>
            </a:endParaRPr>
          </a:p>
        </p:txBody>
      </p:sp>
    </p:spTree>
    <p:extLst>
      <p:ext uri="{BB962C8B-B14F-4D97-AF65-F5344CB8AC3E}">
        <p14:creationId xmlns:p14="http://schemas.microsoft.com/office/powerpoint/2010/main" val="2546017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a součástí">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666" y="3000375"/>
            <a:ext cx="10227481" cy="870585"/>
          </a:xfrm>
          <a:prstGeom prst="rect">
            <a:avLst/>
          </a:prstGeom>
        </p:spPr>
      </p:pic>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8"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tx2"/>
                </a:solidFill>
                <a:latin typeface="Montserrat SemiBold" panose="00000700000000000000" pitchFamily="50" charset="-18"/>
              </a:rPr>
              <a:pPr algn="ctr"/>
              <a:t>‹#›</a:t>
            </a:fld>
            <a:endParaRPr lang="cs-CZ" sz="1200" dirty="0">
              <a:solidFill>
                <a:schemeClr val="tx2"/>
              </a:solidFill>
              <a:latin typeface="Montserrat SemiBold" panose="00000700000000000000" pitchFamily="50" charset="-18"/>
            </a:endParaRPr>
          </a:p>
        </p:txBody>
      </p:sp>
    </p:spTree>
    <p:extLst>
      <p:ext uri="{BB962C8B-B14F-4D97-AF65-F5344CB8AC3E}">
        <p14:creationId xmlns:p14="http://schemas.microsoft.com/office/powerpoint/2010/main" val="3190105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vinná publicita">
    <p:spTree>
      <p:nvGrpSpPr>
        <p:cNvPr id="1" name=""/>
        <p:cNvGrpSpPr/>
        <p:nvPr/>
      </p:nvGrpSpPr>
      <p:grpSpPr>
        <a:xfrm>
          <a:off x="0" y="0"/>
          <a:ext cx="0" cy="0"/>
          <a:chOff x="0" y="0"/>
          <a:chExt cx="0" cy="0"/>
        </a:xfrm>
      </p:grpSpPr>
      <p:pic>
        <p:nvPicPr>
          <p:cNvPr id="3" name="Obrázek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7360"/>
          <a:stretch/>
        </p:blipFill>
        <p:spPr>
          <a:xfrm>
            <a:off x="1015013" y="3028950"/>
            <a:ext cx="10163559" cy="1381125"/>
          </a:xfrm>
          <a:prstGeom prst="rect">
            <a:avLst/>
          </a:prstGeom>
        </p:spPr>
      </p:pic>
      <p:sp>
        <p:nvSpPr>
          <p:cNvPr id="2" name="TextovéPole 1"/>
          <p:cNvSpPr txBox="1"/>
          <p:nvPr userDrawn="1"/>
        </p:nvSpPr>
        <p:spPr>
          <a:xfrm>
            <a:off x="1047750" y="1257300"/>
            <a:ext cx="10106025" cy="923330"/>
          </a:xfrm>
          <a:prstGeom prst="rect">
            <a:avLst/>
          </a:prstGeom>
          <a:noFill/>
        </p:spPr>
        <p:txBody>
          <a:bodyPr wrap="square" rtlCol="0">
            <a:noAutofit/>
          </a:bodyPr>
          <a:lstStyle/>
          <a:p>
            <a:pPr algn="ctr"/>
            <a:r>
              <a:rPr lang="cs-CZ" sz="5400" dirty="0">
                <a:solidFill>
                  <a:schemeClr val="tx2"/>
                </a:solidFill>
                <a:latin typeface="Montserrat Light" panose="00000400000000000000" pitchFamily="50" charset="-18"/>
              </a:rPr>
              <a:t>S PODPOROU</a:t>
            </a:r>
          </a:p>
        </p:txBody>
      </p:sp>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950" y="6175500"/>
            <a:ext cx="360000" cy="360000"/>
          </a:xfrm>
          <a:prstGeom prst="rect">
            <a:avLst/>
          </a:prstGeom>
        </p:spPr>
      </p:pic>
      <p:sp>
        <p:nvSpPr>
          <p:cNvPr id="5" name="Zástupný symbol pro číslo snímku 9"/>
          <p:cNvSpPr txBox="1">
            <a:spLocks/>
          </p:cNvSpPr>
          <p:nvPr userDrawn="1"/>
        </p:nvSpPr>
        <p:spPr>
          <a:xfrm>
            <a:off x="11521950" y="6175500"/>
            <a:ext cx="360000" cy="359999"/>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z="1200" smtClean="0">
                <a:solidFill>
                  <a:schemeClr val="tx2"/>
                </a:solidFill>
                <a:latin typeface="Montserrat SemiBold" panose="00000700000000000000" pitchFamily="50" charset="-18"/>
              </a:rPr>
              <a:pPr algn="ctr"/>
              <a:t>‹#›</a:t>
            </a:fld>
            <a:endParaRPr lang="cs-CZ" sz="1200" dirty="0">
              <a:solidFill>
                <a:schemeClr val="tx2"/>
              </a:solidFill>
              <a:latin typeface="Montserrat SemiBold" panose="00000700000000000000" pitchFamily="50" charset="-18"/>
            </a:endParaRPr>
          </a:p>
        </p:txBody>
      </p:sp>
    </p:spTree>
    <p:extLst>
      <p:ext uri="{BB962C8B-B14F-4D97-AF65-F5344CB8AC3E}">
        <p14:creationId xmlns:p14="http://schemas.microsoft.com/office/powerpoint/2010/main" val="10330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ílé pozadí fotky sada">
    <p:spTree>
      <p:nvGrpSpPr>
        <p:cNvPr id="1" name=""/>
        <p:cNvGrpSpPr/>
        <p:nvPr/>
      </p:nvGrpSpPr>
      <p:grpSpPr>
        <a:xfrm>
          <a:off x="0" y="0"/>
          <a:ext cx="0" cy="0"/>
          <a:chOff x="0" y="0"/>
          <a:chExt cx="0" cy="0"/>
        </a:xfrm>
      </p:grpSpPr>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50525" y="6099299"/>
            <a:ext cx="360000" cy="360000"/>
          </a:xfrm>
          <a:prstGeom prst="rect">
            <a:avLst/>
          </a:prstGeom>
        </p:spPr>
      </p:pic>
      <p:sp>
        <p:nvSpPr>
          <p:cNvPr id="15" name="Zástupný symbol pro číslo snímku 9"/>
          <p:cNvSpPr txBox="1">
            <a:spLocks/>
          </p:cNvSpPr>
          <p:nvPr userDrawn="1"/>
        </p:nvSpPr>
        <p:spPr>
          <a:xfrm>
            <a:off x="11550525" y="60992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1" name="Zástupný symbol pro obrázek 2"/>
          <p:cNvSpPr>
            <a:spLocks noGrp="1"/>
          </p:cNvSpPr>
          <p:nvPr>
            <p:ph type="pic" sz="quarter" idx="14"/>
          </p:nvPr>
        </p:nvSpPr>
        <p:spPr>
          <a:xfrm>
            <a:off x="161925" y="3486150"/>
            <a:ext cx="2886075" cy="3086100"/>
          </a:xfrm>
          <a:prstGeom prst="rect">
            <a:avLst/>
          </a:prstGeom>
        </p:spPr>
        <p:txBody>
          <a:bodyPr/>
          <a:lstStyle/>
          <a:p>
            <a:r>
              <a:rPr lang="cs-CZ"/>
              <a:t>Kliknutím na ikonu přidáte obrázek.</a:t>
            </a:r>
            <a:endParaRPr lang="cs-CZ" dirty="0"/>
          </a:p>
        </p:txBody>
      </p:sp>
      <p:sp>
        <p:nvSpPr>
          <p:cNvPr id="12" name="Zástupný symbol pro obrázek 2"/>
          <p:cNvSpPr>
            <a:spLocks noGrp="1"/>
          </p:cNvSpPr>
          <p:nvPr>
            <p:ph type="pic" sz="quarter" idx="15"/>
          </p:nvPr>
        </p:nvSpPr>
        <p:spPr>
          <a:xfrm>
            <a:off x="3152775" y="3486150"/>
            <a:ext cx="2886075" cy="3086100"/>
          </a:xfrm>
          <a:prstGeom prst="rect">
            <a:avLst/>
          </a:prstGeom>
        </p:spPr>
        <p:txBody>
          <a:bodyPr/>
          <a:lstStyle/>
          <a:p>
            <a:r>
              <a:rPr lang="cs-CZ"/>
              <a:t>Kliknutím na ikonu přidáte obrázek.</a:t>
            </a:r>
          </a:p>
        </p:txBody>
      </p:sp>
      <p:sp>
        <p:nvSpPr>
          <p:cNvPr id="13" name="Zástupný symbol pro obrázek 2"/>
          <p:cNvSpPr>
            <a:spLocks noGrp="1"/>
          </p:cNvSpPr>
          <p:nvPr>
            <p:ph type="pic" sz="quarter" idx="16"/>
          </p:nvPr>
        </p:nvSpPr>
        <p:spPr>
          <a:xfrm>
            <a:off x="6143625" y="3486150"/>
            <a:ext cx="2886075" cy="3086100"/>
          </a:xfrm>
          <a:prstGeom prst="rect">
            <a:avLst/>
          </a:prstGeom>
        </p:spPr>
        <p:txBody>
          <a:bodyPr/>
          <a:lstStyle/>
          <a:p>
            <a:r>
              <a:rPr lang="cs-CZ"/>
              <a:t>Kliknutím na ikonu přidáte obrázek.</a:t>
            </a:r>
          </a:p>
        </p:txBody>
      </p:sp>
      <p:sp>
        <p:nvSpPr>
          <p:cNvPr id="16" name="Zástupný symbol pro obrázek 2"/>
          <p:cNvSpPr>
            <a:spLocks noGrp="1"/>
          </p:cNvSpPr>
          <p:nvPr>
            <p:ph type="pic" sz="quarter" idx="17"/>
          </p:nvPr>
        </p:nvSpPr>
        <p:spPr>
          <a:xfrm>
            <a:off x="9134475" y="3486150"/>
            <a:ext cx="2886075" cy="3086100"/>
          </a:xfrm>
          <a:prstGeom prst="rect">
            <a:avLst/>
          </a:prstGeom>
        </p:spPr>
        <p:txBody>
          <a:bodyPr/>
          <a:lstStyle/>
          <a:p>
            <a:r>
              <a:rPr lang="cs-CZ"/>
              <a:t>Kliknutím na ikonu přidáte obrázek.</a:t>
            </a:r>
          </a:p>
        </p:txBody>
      </p:sp>
      <p:sp>
        <p:nvSpPr>
          <p:cNvPr id="17" name="Zástupný symbol pro obrázek 2"/>
          <p:cNvSpPr>
            <a:spLocks noGrp="1"/>
          </p:cNvSpPr>
          <p:nvPr>
            <p:ph type="pic" sz="quarter" idx="18"/>
          </p:nvPr>
        </p:nvSpPr>
        <p:spPr>
          <a:xfrm>
            <a:off x="161925" y="277574"/>
            <a:ext cx="2886075" cy="3086100"/>
          </a:xfrm>
          <a:prstGeom prst="rect">
            <a:avLst/>
          </a:prstGeom>
        </p:spPr>
        <p:txBody>
          <a:bodyPr/>
          <a:lstStyle/>
          <a:p>
            <a:r>
              <a:rPr lang="cs-CZ"/>
              <a:t>Kliknutím na ikonu přidáte obrázek.</a:t>
            </a:r>
            <a:endParaRPr lang="cs-CZ" dirty="0"/>
          </a:p>
        </p:txBody>
      </p:sp>
      <p:sp>
        <p:nvSpPr>
          <p:cNvPr id="18" name="Zástupný symbol pro obrázek 2"/>
          <p:cNvSpPr>
            <a:spLocks noGrp="1"/>
          </p:cNvSpPr>
          <p:nvPr>
            <p:ph type="pic" sz="quarter" idx="19"/>
          </p:nvPr>
        </p:nvSpPr>
        <p:spPr>
          <a:xfrm>
            <a:off x="3152775" y="277574"/>
            <a:ext cx="2886075" cy="3086100"/>
          </a:xfrm>
          <a:prstGeom prst="rect">
            <a:avLst/>
          </a:prstGeom>
        </p:spPr>
        <p:txBody>
          <a:bodyPr/>
          <a:lstStyle/>
          <a:p>
            <a:r>
              <a:rPr lang="cs-CZ"/>
              <a:t>Kliknutím na ikonu přidáte obrázek.</a:t>
            </a:r>
          </a:p>
        </p:txBody>
      </p:sp>
      <p:sp>
        <p:nvSpPr>
          <p:cNvPr id="19" name="Zástupný symbol pro obrázek 2"/>
          <p:cNvSpPr>
            <a:spLocks noGrp="1"/>
          </p:cNvSpPr>
          <p:nvPr>
            <p:ph type="pic" sz="quarter" idx="20"/>
          </p:nvPr>
        </p:nvSpPr>
        <p:spPr>
          <a:xfrm>
            <a:off x="6143625" y="277574"/>
            <a:ext cx="2886075" cy="3086100"/>
          </a:xfrm>
          <a:prstGeom prst="rect">
            <a:avLst/>
          </a:prstGeom>
        </p:spPr>
        <p:txBody>
          <a:bodyPr/>
          <a:lstStyle/>
          <a:p>
            <a:r>
              <a:rPr lang="cs-CZ"/>
              <a:t>Kliknutím na ikonu přidáte obrázek.</a:t>
            </a:r>
          </a:p>
        </p:txBody>
      </p:sp>
      <p:sp>
        <p:nvSpPr>
          <p:cNvPr id="20" name="Zástupný symbol pro obrázek 2"/>
          <p:cNvSpPr>
            <a:spLocks noGrp="1"/>
          </p:cNvSpPr>
          <p:nvPr>
            <p:ph type="pic" sz="quarter" idx="21"/>
          </p:nvPr>
        </p:nvSpPr>
        <p:spPr>
          <a:xfrm>
            <a:off x="9134475" y="277574"/>
            <a:ext cx="2886075" cy="3086100"/>
          </a:xfrm>
          <a:prstGeom prst="rect">
            <a:avLst/>
          </a:prstGeom>
        </p:spPr>
        <p:txBody>
          <a:bodyPr/>
          <a:lstStyle/>
          <a:p>
            <a:r>
              <a:rPr lang="cs-CZ"/>
              <a:t>Kliknutím na ikonu přidáte obrázek.</a:t>
            </a:r>
          </a:p>
        </p:txBody>
      </p:sp>
    </p:spTree>
    <p:extLst>
      <p:ext uri="{BB962C8B-B14F-4D97-AF65-F5344CB8AC3E}">
        <p14:creationId xmlns:p14="http://schemas.microsoft.com/office/powerpoint/2010/main" val="1340979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alové pozadí fotky sada">
    <p:spTree>
      <p:nvGrpSpPr>
        <p:cNvPr id="1" name=""/>
        <p:cNvGrpSpPr/>
        <p:nvPr/>
      </p:nvGrpSpPr>
      <p:grpSpPr>
        <a:xfrm>
          <a:off x="0" y="0"/>
          <a:ext cx="0" cy="0"/>
          <a:chOff x="0" y="0"/>
          <a:chExt cx="0" cy="0"/>
        </a:xfrm>
      </p:grpSpPr>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50525" y="6099299"/>
            <a:ext cx="360000" cy="360000"/>
          </a:xfrm>
          <a:prstGeom prst="rect">
            <a:avLst/>
          </a:prstGeom>
        </p:spPr>
      </p:pic>
      <p:sp>
        <p:nvSpPr>
          <p:cNvPr id="15" name="Zástupný symbol pro číslo snímku 9"/>
          <p:cNvSpPr txBox="1">
            <a:spLocks/>
          </p:cNvSpPr>
          <p:nvPr userDrawn="1"/>
        </p:nvSpPr>
        <p:spPr>
          <a:xfrm>
            <a:off x="11550525" y="6099299"/>
            <a:ext cx="360000" cy="360000"/>
          </a:xfrm>
          <a:prstGeom prst="rect">
            <a:avLst/>
          </a:prstGeom>
        </p:spPr>
        <p:txBody>
          <a:bodyPr vert="horz" lIns="91440" tIns="45720" rIns="91440" bIns="45720" rtlCol="0" anchor="ctr"/>
          <a:lstStyle>
            <a:defPPr>
              <a:defRPr lang="cs-CZ"/>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F840C45-83AD-4EDE-911B-E629AC7C2615}" type="slidenum">
              <a:rPr lang="cs-CZ" smtClean="0">
                <a:solidFill>
                  <a:schemeClr val="bg1"/>
                </a:solidFill>
                <a:latin typeface="Montserrat SemiBold" panose="00000700000000000000" pitchFamily="50" charset="-18"/>
              </a:rPr>
              <a:pPr algn="ctr"/>
              <a:t>‹#›</a:t>
            </a:fld>
            <a:endParaRPr lang="cs-CZ" dirty="0">
              <a:solidFill>
                <a:schemeClr val="bg1"/>
              </a:solidFill>
              <a:latin typeface="Montserrat SemiBold" panose="00000700000000000000" pitchFamily="50" charset="-18"/>
            </a:endParaRPr>
          </a:p>
        </p:txBody>
      </p:sp>
      <p:sp>
        <p:nvSpPr>
          <p:cNvPr id="11" name="Zástupný symbol pro obrázek 2"/>
          <p:cNvSpPr>
            <a:spLocks noGrp="1"/>
          </p:cNvSpPr>
          <p:nvPr>
            <p:ph type="pic" sz="quarter" idx="14"/>
          </p:nvPr>
        </p:nvSpPr>
        <p:spPr>
          <a:xfrm>
            <a:off x="161925" y="3486150"/>
            <a:ext cx="2886075" cy="3086100"/>
          </a:xfrm>
          <a:prstGeom prst="rect">
            <a:avLst/>
          </a:prstGeom>
        </p:spPr>
        <p:txBody>
          <a:bodyPr/>
          <a:lstStyle/>
          <a:p>
            <a:r>
              <a:rPr lang="cs-CZ"/>
              <a:t>Kliknutím na ikonu přidáte obrázek.</a:t>
            </a:r>
            <a:endParaRPr lang="cs-CZ" dirty="0"/>
          </a:p>
        </p:txBody>
      </p:sp>
      <p:sp>
        <p:nvSpPr>
          <p:cNvPr id="12" name="Zástupný symbol pro obrázek 2"/>
          <p:cNvSpPr>
            <a:spLocks noGrp="1"/>
          </p:cNvSpPr>
          <p:nvPr>
            <p:ph type="pic" sz="quarter" idx="15"/>
          </p:nvPr>
        </p:nvSpPr>
        <p:spPr>
          <a:xfrm>
            <a:off x="3152775" y="3486150"/>
            <a:ext cx="2886075" cy="3086100"/>
          </a:xfrm>
          <a:prstGeom prst="rect">
            <a:avLst/>
          </a:prstGeom>
        </p:spPr>
        <p:txBody>
          <a:bodyPr/>
          <a:lstStyle/>
          <a:p>
            <a:r>
              <a:rPr lang="cs-CZ"/>
              <a:t>Kliknutím na ikonu přidáte obrázek.</a:t>
            </a:r>
          </a:p>
        </p:txBody>
      </p:sp>
      <p:sp>
        <p:nvSpPr>
          <p:cNvPr id="13" name="Zástupný symbol pro obrázek 2"/>
          <p:cNvSpPr>
            <a:spLocks noGrp="1"/>
          </p:cNvSpPr>
          <p:nvPr>
            <p:ph type="pic" sz="quarter" idx="16"/>
          </p:nvPr>
        </p:nvSpPr>
        <p:spPr>
          <a:xfrm>
            <a:off x="6143625" y="3486150"/>
            <a:ext cx="2886075" cy="3086100"/>
          </a:xfrm>
          <a:prstGeom prst="rect">
            <a:avLst/>
          </a:prstGeom>
        </p:spPr>
        <p:txBody>
          <a:bodyPr/>
          <a:lstStyle/>
          <a:p>
            <a:r>
              <a:rPr lang="cs-CZ"/>
              <a:t>Kliknutím na ikonu přidáte obrázek.</a:t>
            </a:r>
          </a:p>
        </p:txBody>
      </p:sp>
      <p:sp>
        <p:nvSpPr>
          <p:cNvPr id="16" name="Zástupný symbol pro obrázek 2"/>
          <p:cNvSpPr>
            <a:spLocks noGrp="1"/>
          </p:cNvSpPr>
          <p:nvPr>
            <p:ph type="pic" sz="quarter" idx="17"/>
          </p:nvPr>
        </p:nvSpPr>
        <p:spPr>
          <a:xfrm>
            <a:off x="9134475" y="3486150"/>
            <a:ext cx="2886075" cy="3086100"/>
          </a:xfrm>
          <a:prstGeom prst="rect">
            <a:avLst/>
          </a:prstGeom>
        </p:spPr>
        <p:txBody>
          <a:bodyPr/>
          <a:lstStyle/>
          <a:p>
            <a:r>
              <a:rPr lang="cs-CZ"/>
              <a:t>Kliknutím na ikonu přidáte obrázek.</a:t>
            </a:r>
          </a:p>
        </p:txBody>
      </p:sp>
      <p:sp>
        <p:nvSpPr>
          <p:cNvPr id="17" name="Zástupný symbol pro obrázek 2"/>
          <p:cNvSpPr>
            <a:spLocks noGrp="1"/>
          </p:cNvSpPr>
          <p:nvPr>
            <p:ph type="pic" sz="quarter" idx="18"/>
          </p:nvPr>
        </p:nvSpPr>
        <p:spPr>
          <a:xfrm>
            <a:off x="161925" y="277574"/>
            <a:ext cx="2886075" cy="3086100"/>
          </a:xfrm>
          <a:prstGeom prst="rect">
            <a:avLst/>
          </a:prstGeom>
        </p:spPr>
        <p:txBody>
          <a:bodyPr/>
          <a:lstStyle/>
          <a:p>
            <a:r>
              <a:rPr lang="cs-CZ"/>
              <a:t>Kliknutím na ikonu přidáte obrázek.</a:t>
            </a:r>
            <a:endParaRPr lang="cs-CZ" dirty="0"/>
          </a:p>
        </p:txBody>
      </p:sp>
      <p:sp>
        <p:nvSpPr>
          <p:cNvPr id="18" name="Zástupný symbol pro obrázek 2"/>
          <p:cNvSpPr>
            <a:spLocks noGrp="1"/>
          </p:cNvSpPr>
          <p:nvPr>
            <p:ph type="pic" sz="quarter" idx="19"/>
          </p:nvPr>
        </p:nvSpPr>
        <p:spPr>
          <a:xfrm>
            <a:off x="3152775" y="277574"/>
            <a:ext cx="2886075" cy="3086100"/>
          </a:xfrm>
          <a:prstGeom prst="rect">
            <a:avLst/>
          </a:prstGeom>
        </p:spPr>
        <p:txBody>
          <a:bodyPr/>
          <a:lstStyle/>
          <a:p>
            <a:r>
              <a:rPr lang="cs-CZ"/>
              <a:t>Kliknutím na ikonu přidáte obrázek.</a:t>
            </a:r>
          </a:p>
        </p:txBody>
      </p:sp>
      <p:sp>
        <p:nvSpPr>
          <p:cNvPr id="19" name="Zástupný symbol pro obrázek 2"/>
          <p:cNvSpPr>
            <a:spLocks noGrp="1"/>
          </p:cNvSpPr>
          <p:nvPr>
            <p:ph type="pic" sz="quarter" idx="20"/>
          </p:nvPr>
        </p:nvSpPr>
        <p:spPr>
          <a:xfrm>
            <a:off x="6143625" y="277574"/>
            <a:ext cx="2886075" cy="3086100"/>
          </a:xfrm>
          <a:prstGeom prst="rect">
            <a:avLst/>
          </a:prstGeom>
        </p:spPr>
        <p:txBody>
          <a:bodyPr/>
          <a:lstStyle/>
          <a:p>
            <a:r>
              <a:rPr lang="cs-CZ"/>
              <a:t>Kliknutím na ikonu přidáte obrázek.</a:t>
            </a:r>
          </a:p>
        </p:txBody>
      </p:sp>
      <p:sp>
        <p:nvSpPr>
          <p:cNvPr id="20" name="Zástupný symbol pro obrázek 2"/>
          <p:cNvSpPr>
            <a:spLocks noGrp="1"/>
          </p:cNvSpPr>
          <p:nvPr>
            <p:ph type="pic" sz="quarter" idx="21"/>
          </p:nvPr>
        </p:nvSpPr>
        <p:spPr>
          <a:xfrm>
            <a:off x="9134475" y="277574"/>
            <a:ext cx="2886075" cy="3086100"/>
          </a:xfrm>
          <a:prstGeom prst="rect">
            <a:avLst/>
          </a:prstGeom>
        </p:spPr>
        <p:txBody>
          <a:bodyPr/>
          <a:lstStyle/>
          <a:p>
            <a:r>
              <a:rPr lang="cs-CZ"/>
              <a:t>Kliknutím na ikonu přidáte obrázek.</a:t>
            </a:r>
          </a:p>
        </p:txBody>
      </p:sp>
    </p:spTree>
    <p:extLst>
      <p:ext uri="{BB962C8B-B14F-4D97-AF65-F5344CB8AC3E}">
        <p14:creationId xmlns:p14="http://schemas.microsoft.com/office/powerpoint/2010/main" val="285080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D58B046-0E1D-7F46-9467-700F832A2CDC}" type="datetimeFigureOut">
              <a:rPr lang="cs-CZ" smtClean="0"/>
              <a:t>28.02.2024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AEC399A-1DCE-FF42-80FF-8A51B3572D4B}" type="slidenum">
              <a:rPr lang="cs-CZ" smtClean="0"/>
              <a:t>‹#›</a:t>
            </a:fld>
            <a:endParaRPr lang="cs-CZ"/>
          </a:p>
        </p:txBody>
      </p:sp>
    </p:spTree>
    <p:extLst>
      <p:ext uri="{BB962C8B-B14F-4D97-AF65-F5344CB8AC3E}">
        <p14:creationId xmlns:p14="http://schemas.microsoft.com/office/powerpoint/2010/main" val="1645436071"/>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57300" y="2909102"/>
            <a:ext cx="4800600" cy="299639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633864" y="2909102"/>
            <a:ext cx="4800600" cy="299639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D58B046-0E1D-7F46-9467-700F832A2CDC}" type="datetimeFigureOut">
              <a:rPr lang="cs-CZ" smtClean="0"/>
              <a:t>28.02.2024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AEC399A-1DCE-FF42-80FF-8A51B3572D4B}" type="slidenum">
              <a:rPr lang="cs-CZ" smtClean="0"/>
              <a:t>‹#›</a:t>
            </a:fld>
            <a:endParaRPr lang="cs-CZ"/>
          </a:p>
        </p:txBody>
      </p:sp>
    </p:spTree>
    <p:extLst>
      <p:ext uri="{BB962C8B-B14F-4D97-AF65-F5344CB8AC3E}">
        <p14:creationId xmlns:p14="http://schemas.microsoft.com/office/powerpoint/2010/main" val="1282135700"/>
      </p:ext>
    </p:extLst>
  </p:cSld>
  <p:clrMapOvr>
    <a:masterClrMapping/>
  </p:clrMapOvr>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4AE0184-EBB0-6A49-BE92-BD39C5610077}" type="datetimeFigureOut">
              <a:rPr lang="cs-CZ" smtClean="0"/>
              <a:t>28.02.2024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153EBD3-0F47-3142-888F-D8156FA0EF01}" type="slidenum">
              <a:rPr lang="cs-CZ" smtClean="0"/>
              <a:t>‹#›</a:t>
            </a:fld>
            <a:endParaRPr lang="cs-CZ"/>
          </a:p>
        </p:txBody>
      </p:sp>
    </p:spTree>
    <p:extLst>
      <p:ext uri="{BB962C8B-B14F-4D97-AF65-F5344CB8AC3E}">
        <p14:creationId xmlns:p14="http://schemas.microsoft.com/office/powerpoint/2010/main" val="4264319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C9EEC-E320-274D-864B-5D7DA590D294}" type="datetimeFigureOut">
              <a:rPr lang="cs-CZ" smtClean="0"/>
              <a:t>28.02.2024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315B159-F92D-4D40-8CDF-7C776D23E8EC}" type="slidenum">
              <a:rPr lang="cs-CZ" smtClean="0"/>
              <a:t>‹#›</a:t>
            </a:fld>
            <a:endParaRPr lang="cs-CZ"/>
          </a:p>
        </p:txBody>
      </p:sp>
    </p:spTree>
    <p:extLst>
      <p:ext uri="{BB962C8B-B14F-4D97-AF65-F5344CB8AC3E}">
        <p14:creationId xmlns:p14="http://schemas.microsoft.com/office/powerpoint/2010/main" val="84874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65051" y="6375679"/>
            <a:ext cx="1233355" cy="348462"/>
          </a:xfrm>
        </p:spPr>
        <p:txBody>
          <a:bodyPr/>
          <a:lstStyle/>
          <a:p>
            <a:fld id="{1D58B046-0E1D-7F46-9467-700F832A2CDC}" type="datetimeFigureOut">
              <a:rPr lang="cs-CZ" smtClean="0"/>
              <a:t>28.02.2024</a:t>
            </a:fld>
            <a:endParaRPr lang="cs-CZ"/>
          </a:p>
        </p:txBody>
      </p:sp>
      <p:sp>
        <p:nvSpPr>
          <p:cNvPr id="6" name="Footer Placeholder 5"/>
          <p:cNvSpPr>
            <a:spLocks noGrp="1"/>
          </p:cNvSpPr>
          <p:nvPr>
            <p:ph type="ftr" sz="quarter" idx="11"/>
          </p:nvPr>
        </p:nvSpPr>
        <p:spPr>
          <a:xfrm>
            <a:off x="2103620" y="6375679"/>
            <a:ext cx="3482179" cy="345796"/>
          </a:xfrm>
        </p:spPr>
        <p:txBody>
          <a:bodyPr/>
          <a:lstStyle/>
          <a:p>
            <a:endParaRPr lang="cs-CZ"/>
          </a:p>
        </p:txBody>
      </p:sp>
      <p:sp>
        <p:nvSpPr>
          <p:cNvPr id="7" name="Slide Number Placeholder 6"/>
          <p:cNvSpPr>
            <a:spLocks noGrp="1"/>
          </p:cNvSpPr>
          <p:nvPr>
            <p:ph type="sldNum" sz="quarter" idx="12"/>
          </p:nvPr>
        </p:nvSpPr>
        <p:spPr>
          <a:xfrm>
            <a:off x="5691014" y="6375679"/>
            <a:ext cx="1232456" cy="345796"/>
          </a:xfrm>
        </p:spPr>
        <p:txBody>
          <a:bodyPr/>
          <a:lstStyle/>
          <a:p>
            <a:fld id="{AAEC399A-1DCE-FF42-80FF-8A51B3572D4B}" type="slidenum">
              <a:rPr lang="cs-CZ" smtClean="0"/>
              <a:t>‹#›</a:t>
            </a:fld>
            <a:endParaRPr lang="cs-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6393071"/>
      </p:ext>
    </p:extLst>
  </p:cSld>
  <p:clrMapOvr>
    <a:masterClrMapping/>
  </p:clrMapOvr>
  <p:hf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65950" y="6375679"/>
            <a:ext cx="1232456" cy="348462"/>
          </a:xfrm>
        </p:spPr>
        <p:txBody>
          <a:bodyPr/>
          <a:lstStyle/>
          <a:p>
            <a:fld id="{5945AAC5-20EE-4405-8C1D-B4D6A9609A06}" type="datetime1">
              <a:rPr lang="cs-CZ" smtClean="0"/>
              <a:t>28.02.2024</a:t>
            </a:fld>
            <a:endParaRPr lang="cs-CZ"/>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F840C45-83AD-4EDE-911B-E629AC7C2615}" type="slidenum">
              <a:rPr lang="cs-CZ" smtClean="0"/>
              <a:t>‹#›</a:t>
            </a:fld>
            <a:endParaRPr lang="cs-CZ"/>
          </a:p>
        </p:txBody>
      </p:sp>
    </p:spTree>
    <p:extLst>
      <p:ext uri="{BB962C8B-B14F-4D97-AF65-F5344CB8AC3E}">
        <p14:creationId xmlns:p14="http://schemas.microsoft.com/office/powerpoint/2010/main" val="20393883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1D58B046-0E1D-7F46-9467-700F832A2CDC}" type="datetimeFigureOut">
              <a:rPr lang="cs-CZ" smtClean="0"/>
              <a:t>28.02.2024</a:t>
            </a:fld>
            <a:endParaRPr lang="cs-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C399A-1DCE-FF42-80FF-8A51B3572D4B}" type="slidenum">
              <a:rPr lang="cs-CZ" smtClean="0"/>
              <a:t>‹#›</a:t>
            </a:fld>
            <a:endParaRPr lang="cs-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448737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649" r:id="rId17"/>
    <p:sldLayoutId id="2147483672" r:id="rId18"/>
    <p:sldLayoutId id="2147483691" r:id="rId19"/>
    <p:sldLayoutId id="2147483693" r:id="rId20"/>
    <p:sldLayoutId id="2147483692" r:id="rId21"/>
    <p:sldLayoutId id="2147483689" r:id="rId22"/>
    <p:sldLayoutId id="2147483690" r:id="rId23"/>
    <p:sldLayoutId id="2147483688" r:id="rId24"/>
    <p:sldLayoutId id="2147483687" r:id="rId25"/>
    <p:sldLayoutId id="2147483685" r:id="rId26"/>
    <p:sldLayoutId id="2147483686" r:id="rId27"/>
    <p:sldLayoutId id="2147483650" r:id="rId28"/>
    <p:sldLayoutId id="2147483684" r:id="rId29"/>
    <p:sldLayoutId id="2147483679" r:id="rId30"/>
    <p:sldLayoutId id="2147483681" r:id="rId31"/>
    <p:sldLayoutId id="2147483676" r:id="rId32"/>
    <p:sldLayoutId id="2147483680" r:id="rId33"/>
    <p:sldLayoutId id="2147483682" r:id="rId34"/>
    <p:sldLayoutId id="2147483677" r:id="rId35"/>
    <p:sldLayoutId id="2147483678" r:id="rId36"/>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reswell.tau.ac.il/" TargetMode="External"/><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15.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21964803-76EA-8223-3395-FBA73E85A828}"/>
              </a:ext>
            </a:extLst>
          </p:cNvPr>
          <p:cNvSpPr>
            <a:spLocks noGrp="1"/>
          </p:cNvSpPr>
          <p:nvPr>
            <p:ph type="body" sz="quarter" idx="10"/>
          </p:nvPr>
        </p:nvSpPr>
        <p:spPr>
          <a:xfrm>
            <a:off x="1057275" y="1580827"/>
            <a:ext cx="10077450" cy="4773936"/>
          </a:xfrm>
        </p:spPr>
        <p:txBody>
          <a:bodyPr/>
          <a:lstStyle/>
          <a:p>
            <a:r>
              <a:rPr lang="cs-CZ" sz="2800" dirty="0">
                <a:solidFill>
                  <a:schemeClr val="accent1">
                    <a:lumMod val="50000"/>
                  </a:schemeClr>
                </a:solidFill>
              </a:rPr>
              <a:t>Individuální, institucionální a společenská odolnost </a:t>
            </a:r>
            <a:r>
              <a:rPr lang="cs-CZ" dirty="0">
                <a:solidFill>
                  <a:schemeClr val="accent1">
                    <a:lumMod val="50000"/>
                  </a:schemeClr>
                </a:solidFill>
              </a:rPr>
              <a:t>Alice Koubová</a:t>
            </a:r>
          </a:p>
          <a:p>
            <a:endParaRPr lang="cs-CZ" dirty="0">
              <a:solidFill>
                <a:schemeClr val="accent1">
                  <a:lumMod val="50000"/>
                </a:schemeClr>
              </a:solidFill>
            </a:endParaRPr>
          </a:p>
          <a:p>
            <a:r>
              <a:rPr lang="cs-CZ" dirty="0">
                <a:solidFill>
                  <a:schemeClr val="accent1">
                    <a:lumMod val="50000"/>
                  </a:schemeClr>
                </a:solidFill>
              </a:rPr>
              <a:t>29. 2. 2024</a:t>
            </a:r>
          </a:p>
          <a:p>
            <a:pPr indent="-895350" rtl="0">
              <a:spcBef>
                <a:spcPts val="0"/>
              </a:spcBef>
              <a:spcAft>
                <a:spcPts val="0"/>
              </a:spcAft>
            </a:pPr>
            <a:r>
              <a:rPr lang="cs-CZ" sz="1800" b="0" i="0" u="none" strike="noStrike" dirty="0">
                <a:solidFill>
                  <a:srgbClr val="000000"/>
                </a:solidFill>
                <a:effectLst/>
                <a:latin typeface="Arial" panose="020B0604020202020204" pitchFamily="34" charset="0"/>
              </a:rPr>
              <a:t>Zahájení cyklu webinářů a seminářů k tématu zvýšení odolnosti na vysokých školách</a:t>
            </a:r>
            <a:endParaRPr lang="cs-CZ" b="0" dirty="0">
              <a:effectLst/>
            </a:endParaRPr>
          </a:p>
          <a:p>
            <a:br>
              <a:rPr lang="cs-CZ" dirty="0"/>
            </a:br>
            <a:endParaRPr lang="cs-CZ" dirty="0">
              <a:solidFill>
                <a:schemeClr val="accent1">
                  <a:lumMod val="50000"/>
                </a:schemeClr>
              </a:solidFill>
            </a:endParaRPr>
          </a:p>
        </p:txBody>
      </p:sp>
    </p:spTree>
    <p:extLst>
      <p:ext uri="{BB962C8B-B14F-4D97-AF65-F5344CB8AC3E}">
        <p14:creationId xmlns:p14="http://schemas.microsoft.com/office/powerpoint/2010/main" val="261720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66B5D0DB-CE77-5FE0-2811-0A5D20E36492}"/>
              </a:ext>
            </a:extLst>
          </p:cNvPr>
          <p:cNvSpPr>
            <a:spLocks noGrp="1"/>
          </p:cNvSpPr>
          <p:nvPr>
            <p:ph type="body" sz="quarter" idx="11"/>
          </p:nvPr>
        </p:nvSpPr>
        <p:spPr>
          <a:xfrm>
            <a:off x="1098121" y="540135"/>
            <a:ext cx="10627154" cy="647700"/>
          </a:xfrm>
        </p:spPr>
        <p:txBody>
          <a:bodyPr>
            <a:normAutofit fontScale="85000" lnSpcReduction="10000"/>
          </a:bodyPr>
          <a:lstStyle/>
          <a:p>
            <a:r>
              <a:rPr lang="cs-CZ" dirty="0" err="1"/>
              <a:t>Comparative</a:t>
            </a:r>
            <a:r>
              <a:rPr lang="cs-CZ" dirty="0"/>
              <a:t> study: SR face to face </a:t>
            </a:r>
            <a:r>
              <a:rPr lang="cs-CZ" dirty="0" err="1"/>
              <a:t>War</a:t>
            </a:r>
            <a:r>
              <a:rPr lang="cs-CZ" dirty="0"/>
              <a:t> in </a:t>
            </a:r>
            <a:r>
              <a:rPr lang="cs-CZ" dirty="0" err="1"/>
              <a:t>Ukraine</a:t>
            </a:r>
            <a:endParaRPr lang="cs-CZ" dirty="0"/>
          </a:p>
        </p:txBody>
      </p:sp>
      <p:pic>
        <p:nvPicPr>
          <p:cNvPr id="3" name="תמונה 1" descr="Untitled design (18)">
            <a:extLst>
              <a:ext uri="{FF2B5EF4-FFF2-40B4-BE49-F238E27FC236}">
                <a16:creationId xmlns:a16="http://schemas.microsoft.com/office/drawing/2014/main" id="{0292FC8C-A772-839E-6E9C-2E37BFB2A4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3021" y="1781298"/>
            <a:ext cx="4130857" cy="1647702"/>
          </a:xfrm>
          <a:prstGeom prst="rect">
            <a:avLst/>
          </a:prstGeom>
          <a:noFill/>
          <a:ln>
            <a:noFill/>
          </a:ln>
        </p:spPr>
      </p:pic>
      <p:sp>
        <p:nvSpPr>
          <p:cNvPr id="6" name="TextovéPole 5">
            <a:extLst>
              <a:ext uri="{FF2B5EF4-FFF2-40B4-BE49-F238E27FC236}">
                <a16:creationId xmlns:a16="http://schemas.microsoft.com/office/drawing/2014/main" id="{6B4831D8-940F-D09C-86F4-A78A94548D64}"/>
              </a:ext>
            </a:extLst>
          </p:cNvPr>
          <p:cNvSpPr txBox="1"/>
          <p:nvPr/>
        </p:nvSpPr>
        <p:spPr>
          <a:xfrm>
            <a:off x="1098122" y="2065610"/>
            <a:ext cx="6063343" cy="1200329"/>
          </a:xfrm>
          <a:prstGeom prst="rect">
            <a:avLst/>
          </a:prstGeom>
          <a:noFill/>
        </p:spPr>
        <p:txBody>
          <a:bodyPr wrap="square">
            <a:spAutoFit/>
          </a:bodyPr>
          <a:lstStyle/>
          <a:p>
            <a:r>
              <a:rPr lang="cs-CZ" sz="2400" b="1" i="0" u="sng" dirty="0">
                <a:solidFill>
                  <a:srgbClr val="0070C0"/>
                </a:solidFill>
                <a:effectLst/>
                <a:hlinkClick r:id="rId3" tooltip="Reswell Multi National Resilience &amp; Wellbeing Research Collaboration">
                  <a:extLst>
                    <a:ext uri="{A12FA001-AC4F-418D-AE19-62706E023703}">
                      <ahyp:hlinkClr xmlns:ahyp="http://schemas.microsoft.com/office/drawing/2018/hyperlinkcolor" val="tx"/>
                    </a:ext>
                  </a:extLst>
                </a:hlinkClick>
              </a:rPr>
              <a:t>Reswell Multi National Resilience &amp; Wellbeing Research Collaboration</a:t>
            </a:r>
            <a:br>
              <a:rPr lang="cs-CZ" sz="2400" b="1" u="sng" dirty="0"/>
            </a:br>
            <a:endParaRPr lang="cs-CZ" sz="2400" b="1" u="sng" dirty="0"/>
          </a:p>
        </p:txBody>
      </p:sp>
      <p:sp>
        <p:nvSpPr>
          <p:cNvPr id="8" name="TextovéPole 7">
            <a:extLst>
              <a:ext uri="{FF2B5EF4-FFF2-40B4-BE49-F238E27FC236}">
                <a16:creationId xmlns:a16="http://schemas.microsoft.com/office/drawing/2014/main" id="{9FB96964-1050-92F6-A2DF-CCEC08A480F4}"/>
              </a:ext>
            </a:extLst>
          </p:cNvPr>
          <p:cNvSpPr txBox="1"/>
          <p:nvPr/>
        </p:nvSpPr>
        <p:spPr>
          <a:xfrm>
            <a:off x="1133449" y="5233724"/>
            <a:ext cx="9960429" cy="1200329"/>
          </a:xfrm>
          <a:prstGeom prst="rect">
            <a:avLst/>
          </a:prstGeom>
          <a:noFill/>
        </p:spPr>
        <p:txBody>
          <a:bodyPr wrap="square">
            <a:spAutoFit/>
          </a:bodyPr>
          <a:lstStyle/>
          <a:p>
            <a:r>
              <a:rPr lang="cs-CZ" b="0" i="0" dirty="0" err="1">
                <a:solidFill>
                  <a:srgbClr val="212121"/>
                </a:solidFill>
                <a:effectLst/>
                <a:latin typeface="system-ui"/>
              </a:rPr>
              <a:t>Kimhi</a:t>
            </a:r>
            <a:r>
              <a:rPr lang="cs-CZ" b="0" i="0" dirty="0">
                <a:solidFill>
                  <a:srgbClr val="212121"/>
                </a:solidFill>
                <a:effectLst/>
                <a:latin typeface="system-ui"/>
              </a:rPr>
              <a:t> S, </a:t>
            </a:r>
            <a:r>
              <a:rPr lang="cs-CZ" b="0" i="0" dirty="0" err="1">
                <a:solidFill>
                  <a:srgbClr val="212121"/>
                </a:solidFill>
                <a:effectLst/>
                <a:latin typeface="system-ui"/>
              </a:rPr>
              <a:t>Kaim</a:t>
            </a:r>
            <a:r>
              <a:rPr lang="cs-CZ" b="0" i="0" dirty="0">
                <a:solidFill>
                  <a:srgbClr val="212121"/>
                </a:solidFill>
                <a:effectLst/>
                <a:latin typeface="system-ui"/>
              </a:rPr>
              <a:t> A, </a:t>
            </a:r>
            <a:r>
              <a:rPr lang="cs-CZ" b="0" i="0" dirty="0" err="1">
                <a:solidFill>
                  <a:srgbClr val="212121"/>
                </a:solidFill>
                <a:effectLst/>
                <a:latin typeface="system-ui"/>
              </a:rPr>
              <a:t>Bankauskaite</a:t>
            </a:r>
            <a:r>
              <a:rPr lang="cs-CZ" b="0" i="0" dirty="0">
                <a:solidFill>
                  <a:srgbClr val="212121"/>
                </a:solidFill>
                <a:effectLst/>
                <a:latin typeface="system-ui"/>
              </a:rPr>
              <a:t> D, Baran M, Baran T, </a:t>
            </a:r>
            <a:r>
              <a:rPr lang="cs-CZ" b="0" i="0" dirty="0" err="1">
                <a:solidFill>
                  <a:srgbClr val="212121"/>
                </a:solidFill>
                <a:effectLst/>
                <a:latin typeface="system-ui"/>
              </a:rPr>
              <a:t>Eshel</a:t>
            </a:r>
            <a:r>
              <a:rPr lang="cs-CZ" b="0" i="0" dirty="0">
                <a:solidFill>
                  <a:srgbClr val="212121"/>
                </a:solidFill>
                <a:effectLst/>
                <a:latin typeface="system-ui"/>
              </a:rPr>
              <a:t> </a:t>
            </a:r>
            <a:r>
              <a:rPr lang="cs-CZ" b="0" i="0" dirty="0" err="1">
                <a:solidFill>
                  <a:srgbClr val="212121"/>
                </a:solidFill>
                <a:effectLst/>
                <a:latin typeface="system-ui"/>
              </a:rPr>
              <a:t>Y</a:t>
            </a:r>
            <a:r>
              <a:rPr lang="cs-CZ" b="0" i="0" dirty="0">
                <a:solidFill>
                  <a:srgbClr val="212121"/>
                </a:solidFill>
                <a:effectLst/>
                <a:latin typeface="system-ui"/>
              </a:rPr>
              <a:t>, </a:t>
            </a:r>
            <a:r>
              <a:rPr lang="cs-CZ" b="0" i="0" dirty="0" err="1">
                <a:solidFill>
                  <a:srgbClr val="212121"/>
                </a:solidFill>
                <a:effectLst/>
                <a:latin typeface="system-ui"/>
              </a:rPr>
              <a:t>Dumbadze</a:t>
            </a:r>
            <a:r>
              <a:rPr lang="cs-CZ" b="0" i="0" dirty="0">
                <a:solidFill>
                  <a:srgbClr val="212121"/>
                </a:solidFill>
                <a:effectLst/>
                <a:latin typeface="system-ui"/>
              </a:rPr>
              <a:t> S, </a:t>
            </a:r>
            <a:r>
              <a:rPr lang="cs-CZ" b="0" i="0" dirty="0" err="1">
                <a:solidFill>
                  <a:srgbClr val="212121"/>
                </a:solidFill>
                <a:effectLst/>
                <a:latin typeface="system-ui"/>
              </a:rPr>
              <a:t>Gabashvili</a:t>
            </a:r>
            <a:r>
              <a:rPr lang="cs-CZ" b="0" i="0" dirty="0">
                <a:solidFill>
                  <a:srgbClr val="212121"/>
                </a:solidFill>
                <a:effectLst/>
                <a:latin typeface="system-ui"/>
              </a:rPr>
              <a:t> M, </a:t>
            </a:r>
            <a:r>
              <a:rPr lang="cs-CZ" b="0" i="0" dirty="0" err="1">
                <a:solidFill>
                  <a:srgbClr val="212121"/>
                </a:solidFill>
                <a:effectLst/>
                <a:latin typeface="system-ui"/>
              </a:rPr>
              <a:t>Kaniasty</a:t>
            </a:r>
            <a:r>
              <a:rPr lang="cs-CZ" b="0" i="0" dirty="0">
                <a:solidFill>
                  <a:srgbClr val="212121"/>
                </a:solidFill>
                <a:effectLst/>
                <a:latin typeface="system-ui"/>
              </a:rPr>
              <a:t> K, Koubova A, </a:t>
            </a:r>
            <a:r>
              <a:rPr lang="cs-CZ" b="0" i="0" dirty="0" err="1">
                <a:solidFill>
                  <a:srgbClr val="212121"/>
                </a:solidFill>
                <a:effectLst/>
                <a:latin typeface="system-ui"/>
              </a:rPr>
              <a:t>Marciano</a:t>
            </a:r>
            <a:r>
              <a:rPr lang="cs-CZ" b="0" i="0" dirty="0">
                <a:solidFill>
                  <a:srgbClr val="212121"/>
                </a:solidFill>
                <a:effectLst/>
                <a:latin typeface="system-ui"/>
              </a:rPr>
              <a:t> H, </a:t>
            </a:r>
            <a:r>
              <a:rPr lang="cs-CZ" b="0" i="0" dirty="0" err="1">
                <a:solidFill>
                  <a:srgbClr val="212121"/>
                </a:solidFill>
                <a:effectLst/>
                <a:latin typeface="system-ui"/>
              </a:rPr>
              <a:t>Matkeviciene</a:t>
            </a:r>
            <a:r>
              <a:rPr lang="cs-CZ" b="0" i="0" dirty="0">
                <a:solidFill>
                  <a:srgbClr val="212121"/>
                </a:solidFill>
                <a:effectLst/>
                <a:latin typeface="system-ui"/>
              </a:rPr>
              <a:t> </a:t>
            </a:r>
            <a:r>
              <a:rPr lang="cs-CZ" b="0" i="0" dirty="0" err="1">
                <a:solidFill>
                  <a:srgbClr val="212121"/>
                </a:solidFill>
                <a:effectLst/>
                <a:latin typeface="system-ui"/>
              </a:rPr>
              <a:t>R</a:t>
            </a:r>
            <a:r>
              <a:rPr lang="cs-CZ" b="0" i="0" dirty="0">
                <a:solidFill>
                  <a:srgbClr val="212121"/>
                </a:solidFill>
                <a:effectLst/>
                <a:latin typeface="system-ui"/>
              </a:rPr>
              <a:t>, </a:t>
            </a:r>
            <a:r>
              <a:rPr lang="cs-CZ" b="0" i="0" dirty="0" err="1">
                <a:solidFill>
                  <a:srgbClr val="212121"/>
                </a:solidFill>
                <a:effectLst/>
                <a:latin typeface="system-ui"/>
              </a:rPr>
              <a:t>Teperik</a:t>
            </a:r>
            <a:r>
              <a:rPr lang="cs-CZ" b="0" i="0" dirty="0">
                <a:solidFill>
                  <a:srgbClr val="212121"/>
                </a:solidFill>
                <a:effectLst/>
                <a:latin typeface="system-ui"/>
              </a:rPr>
              <a:t> D, </a:t>
            </a:r>
            <a:r>
              <a:rPr lang="cs-CZ" b="0" i="0" dirty="0" err="1">
                <a:solidFill>
                  <a:srgbClr val="212121"/>
                </a:solidFill>
                <a:effectLst/>
                <a:latin typeface="system-ui"/>
              </a:rPr>
              <a:t>Adini</a:t>
            </a:r>
            <a:r>
              <a:rPr lang="cs-CZ" b="0" i="0" dirty="0">
                <a:solidFill>
                  <a:srgbClr val="212121"/>
                </a:solidFill>
                <a:effectLst/>
                <a:latin typeface="system-ui"/>
              </a:rPr>
              <a:t> B. </a:t>
            </a:r>
            <a:r>
              <a:rPr lang="cs-CZ" b="1" i="0" dirty="0">
                <a:solidFill>
                  <a:srgbClr val="212121"/>
                </a:solidFill>
                <a:effectLst/>
                <a:latin typeface="system-ui"/>
              </a:rPr>
              <a:t>A full-</a:t>
            </a:r>
            <a:r>
              <a:rPr lang="cs-CZ" b="1" i="0" dirty="0" err="1">
                <a:solidFill>
                  <a:srgbClr val="212121"/>
                </a:solidFill>
                <a:effectLst/>
                <a:latin typeface="system-ui"/>
              </a:rPr>
              <a:t>scale</a:t>
            </a:r>
            <a:r>
              <a:rPr lang="cs-CZ" b="1" i="0" dirty="0">
                <a:solidFill>
                  <a:srgbClr val="212121"/>
                </a:solidFill>
                <a:effectLst/>
                <a:latin typeface="system-ui"/>
              </a:rPr>
              <a:t> </a:t>
            </a:r>
            <a:r>
              <a:rPr lang="cs-CZ" b="1" i="0" dirty="0" err="1">
                <a:solidFill>
                  <a:srgbClr val="212121"/>
                </a:solidFill>
                <a:effectLst/>
                <a:latin typeface="system-ui"/>
              </a:rPr>
              <a:t>Russian</a:t>
            </a:r>
            <a:r>
              <a:rPr lang="cs-CZ" b="1" i="0" dirty="0">
                <a:solidFill>
                  <a:srgbClr val="212121"/>
                </a:solidFill>
                <a:effectLst/>
                <a:latin typeface="system-ui"/>
              </a:rPr>
              <a:t> </a:t>
            </a:r>
            <a:r>
              <a:rPr lang="cs-CZ" b="1" i="0" dirty="0" err="1">
                <a:solidFill>
                  <a:srgbClr val="212121"/>
                </a:solidFill>
                <a:effectLst/>
                <a:latin typeface="system-ui"/>
              </a:rPr>
              <a:t>invasion</a:t>
            </a:r>
            <a:r>
              <a:rPr lang="cs-CZ" b="1" i="0" dirty="0">
                <a:solidFill>
                  <a:srgbClr val="212121"/>
                </a:solidFill>
                <a:effectLst/>
                <a:latin typeface="system-ui"/>
              </a:rPr>
              <a:t> </a:t>
            </a:r>
            <a:r>
              <a:rPr lang="cs-CZ" b="1" i="0" dirty="0" err="1">
                <a:solidFill>
                  <a:srgbClr val="212121"/>
                </a:solidFill>
                <a:effectLst/>
                <a:latin typeface="system-ui"/>
              </a:rPr>
              <a:t>of</a:t>
            </a:r>
            <a:r>
              <a:rPr lang="cs-CZ" b="1" i="0" dirty="0">
                <a:solidFill>
                  <a:srgbClr val="212121"/>
                </a:solidFill>
                <a:effectLst/>
                <a:latin typeface="system-ui"/>
              </a:rPr>
              <a:t> </a:t>
            </a:r>
            <a:r>
              <a:rPr lang="cs-CZ" b="1" i="0" dirty="0" err="1">
                <a:solidFill>
                  <a:srgbClr val="212121"/>
                </a:solidFill>
                <a:effectLst/>
                <a:latin typeface="system-ui"/>
              </a:rPr>
              <a:t>Ukraine</a:t>
            </a:r>
            <a:r>
              <a:rPr lang="cs-CZ" b="1" i="0" dirty="0">
                <a:solidFill>
                  <a:srgbClr val="212121"/>
                </a:solidFill>
                <a:effectLst/>
                <a:latin typeface="system-ui"/>
              </a:rPr>
              <a:t> in 2022: </a:t>
            </a:r>
            <a:r>
              <a:rPr lang="cs-CZ" b="1" i="0" dirty="0" err="1">
                <a:solidFill>
                  <a:srgbClr val="212121"/>
                </a:solidFill>
                <a:effectLst/>
                <a:latin typeface="system-ui"/>
              </a:rPr>
              <a:t>Resilience</a:t>
            </a:r>
            <a:r>
              <a:rPr lang="cs-CZ" b="1" i="0" dirty="0">
                <a:solidFill>
                  <a:srgbClr val="212121"/>
                </a:solidFill>
                <a:effectLst/>
                <a:latin typeface="system-ui"/>
              </a:rPr>
              <a:t> and </a:t>
            </a:r>
            <a:r>
              <a:rPr lang="cs-CZ" b="1" i="0" dirty="0" err="1">
                <a:solidFill>
                  <a:srgbClr val="212121"/>
                </a:solidFill>
                <a:effectLst/>
                <a:latin typeface="system-ui"/>
              </a:rPr>
              <a:t>coping</a:t>
            </a:r>
            <a:r>
              <a:rPr lang="cs-CZ" b="1" i="0" dirty="0">
                <a:solidFill>
                  <a:srgbClr val="212121"/>
                </a:solidFill>
                <a:effectLst/>
                <a:latin typeface="system-ui"/>
              </a:rPr>
              <a:t> </a:t>
            </a:r>
            <a:r>
              <a:rPr lang="cs-CZ" b="1" i="0" dirty="0" err="1">
                <a:solidFill>
                  <a:srgbClr val="212121"/>
                </a:solidFill>
                <a:effectLst/>
                <a:latin typeface="system-ui"/>
              </a:rPr>
              <a:t>within</a:t>
            </a:r>
            <a:r>
              <a:rPr lang="cs-CZ" b="1" i="0" dirty="0">
                <a:solidFill>
                  <a:srgbClr val="212121"/>
                </a:solidFill>
                <a:effectLst/>
                <a:latin typeface="system-ui"/>
              </a:rPr>
              <a:t> and </a:t>
            </a:r>
            <a:r>
              <a:rPr lang="cs-CZ" b="1" i="0" dirty="0" err="1">
                <a:solidFill>
                  <a:srgbClr val="212121"/>
                </a:solidFill>
                <a:effectLst/>
                <a:latin typeface="system-ui"/>
              </a:rPr>
              <a:t>beyond</a:t>
            </a:r>
            <a:r>
              <a:rPr lang="cs-CZ" b="1" i="0" dirty="0">
                <a:solidFill>
                  <a:srgbClr val="212121"/>
                </a:solidFill>
                <a:effectLst/>
                <a:latin typeface="system-ui"/>
              </a:rPr>
              <a:t> </a:t>
            </a:r>
            <a:r>
              <a:rPr lang="cs-CZ" b="1" i="0" dirty="0" err="1">
                <a:solidFill>
                  <a:srgbClr val="212121"/>
                </a:solidFill>
                <a:effectLst/>
                <a:latin typeface="system-ui"/>
              </a:rPr>
              <a:t>Ukraine</a:t>
            </a:r>
            <a:r>
              <a:rPr lang="cs-CZ" b="1" i="0" dirty="0">
                <a:solidFill>
                  <a:srgbClr val="212121"/>
                </a:solidFill>
                <a:effectLst/>
                <a:latin typeface="system-ui"/>
              </a:rPr>
              <a:t>. </a:t>
            </a:r>
            <a:r>
              <a:rPr lang="cs-CZ" b="0" i="0" dirty="0" err="1">
                <a:solidFill>
                  <a:srgbClr val="212121"/>
                </a:solidFill>
                <a:effectLst/>
                <a:latin typeface="system-ui"/>
              </a:rPr>
              <a:t>Appl</a:t>
            </a:r>
            <a:r>
              <a:rPr lang="cs-CZ" b="0" i="0" dirty="0">
                <a:solidFill>
                  <a:srgbClr val="212121"/>
                </a:solidFill>
                <a:effectLst/>
                <a:latin typeface="system-ui"/>
              </a:rPr>
              <a:t> </a:t>
            </a:r>
            <a:r>
              <a:rPr lang="cs-CZ" b="0" i="0" dirty="0" err="1">
                <a:solidFill>
                  <a:srgbClr val="212121"/>
                </a:solidFill>
                <a:effectLst/>
                <a:latin typeface="system-ui"/>
              </a:rPr>
              <a:t>Psychol</a:t>
            </a:r>
            <a:r>
              <a:rPr lang="cs-CZ" b="0" i="0" dirty="0">
                <a:solidFill>
                  <a:srgbClr val="212121"/>
                </a:solidFill>
                <a:effectLst/>
                <a:latin typeface="system-ui"/>
              </a:rPr>
              <a:t> </a:t>
            </a:r>
            <a:r>
              <a:rPr lang="cs-CZ" b="0" i="0" dirty="0" err="1">
                <a:solidFill>
                  <a:srgbClr val="212121"/>
                </a:solidFill>
                <a:effectLst/>
                <a:latin typeface="system-ui"/>
              </a:rPr>
              <a:t>Health</a:t>
            </a:r>
            <a:r>
              <a:rPr lang="cs-CZ" b="0" i="0" dirty="0">
                <a:solidFill>
                  <a:srgbClr val="212121"/>
                </a:solidFill>
                <a:effectLst/>
                <a:latin typeface="system-ui"/>
              </a:rPr>
              <a:t> </a:t>
            </a:r>
            <a:r>
              <a:rPr lang="cs-CZ" b="0" i="0" dirty="0" err="1">
                <a:solidFill>
                  <a:srgbClr val="212121"/>
                </a:solidFill>
                <a:effectLst/>
                <a:latin typeface="system-ui"/>
              </a:rPr>
              <a:t>Well</a:t>
            </a:r>
            <a:r>
              <a:rPr lang="cs-CZ" b="0" i="0" dirty="0">
                <a:solidFill>
                  <a:srgbClr val="212121"/>
                </a:solidFill>
                <a:effectLst/>
                <a:latin typeface="system-ui"/>
              </a:rPr>
              <a:t> </a:t>
            </a:r>
            <a:r>
              <a:rPr lang="cs-CZ" b="0" i="0" dirty="0" err="1">
                <a:solidFill>
                  <a:srgbClr val="212121"/>
                </a:solidFill>
                <a:effectLst/>
                <a:latin typeface="system-ui"/>
              </a:rPr>
              <a:t>Being</a:t>
            </a:r>
            <a:r>
              <a:rPr lang="cs-CZ" b="0" i="0" dirty="0">
                <a:solidFill>
                  <a:srgbClr val="212121"/>
                </a:solidFill>
                <a:effectLst/>
                <a:latin typeface="system-ui"/>
              </a:rPr>
              <a:t>. 2023 Jul 9. </a:t>
            </a:r>
            <a:r>
              <a:rPr lang="cs-CZ" b="0" i="0" dirty="0" err="1">
                <a:solidFill>
                  <a:srgbClr val="212121"/>
                </a:solidFill>
                <a:effectLst/>
                <a:latin typeface="system-ui"/>
              </a:rPr>
              <a:t>doi</a:t>
            </a:r>
            <a:r>
              <a:rPr lang="cs-CZ" b="0" i="0" dirty="0">
                <a:solidFill>
                  <a:srgbClr val="212121"/>
                </a:solidFill>
                <a:effectLst/>
                <a:latin typeface="system-ui"/>
              </a:rPr>
              <a:t>: 10.1111/aphw.12466. </a:t>
            </a:r>
            <a:r>
              <a:rPr lang="cs-CZ" b="0" i="0" dirty="0" err="1">
                <a:solidFill>
                  <a:srgbClr val="212121"/>
                </a:solidFill>
                <a:effectLst/>
                <a:latin typeface="system-ui"/>
              </a:rPr>
              <a:t>Epub</a:t>
            </a:r>
            <a:r>
              <a:rPr lang="cs-CZ" b="0" i="0" dirty="0">
                <a:solidFill>
                  <a:srgbClr val="212121"/>
                </a:solidFill>
                <a:effectLst/>
                <a:latin typeface="system-ui"/>
              </a:rPr>
              <a:t> </a:t>
            </a:r>
            <a:r>
              <a:rPr lang="cs-CZ" b="0" i="0" dirty="0" err="1">
                <a:solidFill>
                  <a:srgbClr val="212121"/>
                </a:solidFill>
                <a:effectLst/>
                <a:latin typeface="system-ui"/>
              </a:rPr>
              <a:t>ahead</a:t>
            </a:r>
            <a:r>
              <a:rPr lang="cs-CZ" b="0" i="0" dirty="0">
                <a:solidFill>
                  <a:srgbClr val="212121"/>
                </a:solidFill>
                <a:effectLst/>
                <a:latin typeface="system-ui"/>
              </a:rPr>
              <a:t> </a:t>
            </a:r>
            <a:r>
              <a:rPr lang="cs-CZ" b="0" i="0" dirty="0" err="1">
                <a:solidFill>
                  <a:srgbClr val="212121"/>
                </a:solidFill>
                <a:effectLst/>
                <a:latin typeface="system-ui"/>
              </a:rPr>
              <a:t>of</a:t>
            </a:r>
            <a:r>
              <a:rPr lang="cs-CZ" b="0" i="0" dirty="0">
                <a:solidFill>
                  <a:srgbClr val="212121"/>
                </a:solidFill>
                <a:effectLst/>
                <a:latin typeface="system-ui"/>
              </a:rPr>
              <a:t> </a:t>
            </a:r>
            <a:r>
              <a:rPr lang="cs-CZ" b="0" i="0" dirty="0" err="1">
                <a:solidFill>
                  <a:srgbClr val="212121"/>
                </a:solidFill>
                <a:effectLst/>
                <a:latin typeface="system-ui"/>
              </a:rPr>
              <a:t>print</a:t>
            </a:r>
            <a:r>
              <a:rPr lang="cs-CZ" b="0" i="0" dirty="0">
                <a:solidFill>
                  <a:srgbClr val="212121"/>
                </a:solidFill>
                <a:effectLst/>
                <a:latin typeface="system-ui"/>
              </a:rPr>
              <a:t>. PMID: 37424002.</a:t>
            </a:r>
            <a:endParaRPr lang="cs-CZ" dirty="0"/>
          </a:p>
        </p:txBody>
      </p:sp>
      <p:sp>
        <p:nvSpPr>
          <p:cNvPr id="10" name="TextovéPole 9">
            <a:extLst>
              <a:ext uri="{FF2B5EF4-FFF2-40B4-BE49-F238E27FC236}">
                <a16:creationId xmlns:a16="http://schemas.microsoft.com/office/drawing/2014/main" id="{B7C1D7D5-098A-4FCE-B8B1-2A58B85C19E1}"/>
              </a:ext>
            </a:extLst>
          </p:cNvPr>
          <p:cNvSpPr txBox="1"/>
          <p:nvPr/>
        </p:nvSpPr>
        <p:spPr>
          <a:xfrm>
            <a:off x="1098122" y="3859402"/>
            <a:ext cx="10627153" cy="830997"/>
          </a:xfrm>
          <a:prstGeom prst="rect">
            <a:avLst/>
          </a:prstGeom>
          <a:noFill/>
        </p:spPr>
        <p:txBody>
          <a:bodyPr wrap="square">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Comparison of resilience and coping indicators: Using ANOVA and </a:t>
            </a:r>
            <a:r>
              <a:rPr lang="en-US" sz="2400" dirty="0" err="1">
                <a:solidFill>
                  <a:srgbClr val="0070C0"/>
                </a:solidFill>
                <a:latin typeface="Times New Roman" panose="02020603050405020304" pitchFamily="18" charset="0"/>
                <a:cs typeface="Times New Roman" panose="02020603050405020304" pitchFamily="18" charset="0"/>
              </a:rPr>
              <a:t>Scheffe</a:t>
            </a:r>
            <a:r>
              <a:rPr lang="en-US" sz="2400" dirty="0">
                <a:solidFill>
                  <a:srgbClr val="0070C0"/>
                </a:solidFill>
                <a:latin typeface="Times New Roman" panose="02020603050405020304" pitchFamily="18" charset="0"/>
                <a:cs typeface="Times New Roman" panose="02020603050405020304" pitchFamily="18" charset="0"/>
              </a:rPr>
              <a:t> post-hock test</a:t>
            </a:r>
            <a:r>
              <a:rPr lang="en-US" sz="18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59306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גרפיקה 9">
            <a:extLst>
              <a:ext uri="{FF2B5EF4-FFF2-40B4-BE49-F238E27FC236}">
                <a16:creationId xmlns:a16="http://schemas.microsoft.com/office/drawing/2014/main" id="{02EBC103-5EAD-409F-3B7B-0639050C73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7428" y="1291399"/>
            <a:ext cx="8901793" cy="5228463"/>
          </a:xfrm>
          <a:prstGeom prst="rect">
            <a:avLst/>
          </a:prstGeom>
        </p:spPr>
      </p:pic>
    </p:spTree>
    <p:extLst>
      <p:ext uri="{BB962C8B-B14F-4D97-AF65-F5344CB8AC3E}">
        <p14:creationId xmlns:p14="http://schemas.microsoft.com/office/powerpoint/2010/main" val="1433780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10;&#10;Description automatically generated">
            <a:extLst>
              <a:ext uri="{FF2B5EF4-FFF2-40B4-BE49-F238E27FC236}">
                <a16:creationId xmlns:a16="http://schemas.microsoft.com/office/drawing/2014/main" id="{5DD67E78-1D45-1073-D13D-E1A5E707DC12}"/>
              </a:ext>
            </a:extLst>
          </p:cNvPr>
          <p:cNvPicPr>
            <a:picLocks noChangeAspect="1"/>
          </p:cNvPicPr>
          <p:nvPr/>
        </p:nvPicPr>
        <p:blipFill rotWithShape="1">
          <a:blip r:embed="rId2">
            <a:extLst>
              <a:ext uri="{28A0092B-C50C-407E-A947-70E740481C1C}">
                <a14:useLocalDpi xmlns:a14="http://schemas.microsoft.com/office/drawing/2010/main" val="0"/>
              </a:ext>
            </a:extLst>
          </a:blip>
          <a:srcRect r="2467"/>
          <a:stretch/>
        </p:blipFill>
        <p:spPr>
          <a:xfrm>
            <a:off x="2374015" y="866775"/>
            <a:ext cx="7601130" cy="5772143"/>
          </a:xfrm>
          <a:prstGeom prst="rect">
            <a:avLst/>
          </a:prstGeom>
        </p:spPr>
      </p:pic>
    </p:spTree>
    <p:extLst>
      <p:ext uri="{BB962C8B-B14F-4D97-AF65-F5344CB8AC3E}">
        <p14:creationId xmlns:p14="http://schemas.microsoft.com/office/powerpoint/2010/main" val="191024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rt, bar chart&#10;&#10;Description automatically generated">
            <a:extLst>
              <a:ext uri="{FF2B5EF4-FFF2-40B4-BE49-F238E27FC236}">
                <a16:creationId xmlns:a16="http://schemas.microsoft.com/office/drawing/2014/main" id="{B98C9F31-EA6F-A0DB-0C63-2A555765B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479" y="866775"/>
            <a:ext cx="7772400" cy="5931895"/>
          </a:xfrm>
          <a:prstGeom prst="rect">
            <a:avLst/>
          </a:prstGeom>
        </p:spPr>
      </p:pic>
    </p:spTree>
    <p:extLst>
      <p:ext uri="{BB962C8B-B14F-4D97-AF65-F5344CB8AC3E}">
        <p14:creationId xmlns:p14="http://schemas.microsoft.com/office/powerpoint/2010/main" val="368686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F6F65F84-1F33-2EA9-8609-9091E4D64220}"/>
              </a:ext>
            </a:extLst>
          </p:cNvPr>
          <p:cNvSpPr>
            <a:spLocks noGrp="1"/>
          </p:cNvSpPr>
          <p:nvPr>
            <p:ph type="body" sz="quarter" idx="10"/>
          </p:nvPr>
        </p:nvSpPr>
        <p:spPr>
          <a:xfrm>
            <a:off x="1247027" y="1390650"/>
            <a:ext cx="11549063" cy="5464175"/>
          </a:xfrm>
        </p:spPr>
        <p:txBody>
          <a:bodyPr/>
          <a:lstStyle/>
          <a:p>
            <a:pPr marL="514350" indent="-514350">
              <a:buAutoNum type="arabicPeriod"/>
            </a:pPr>
            <a:r>
              <a:rPr lang="cs-CZ" dirty="0">
                <a:solidFill>
                  <a:schemeClr val="tx1"/>
                </a:solidFill>
              </a:rPr>
              <a:t>Proměna trestající kultury</a:t>
            </a:r>
          </a:p>
          <a:p>
            <a:pPr marL="514350" indent="-514350">
              <a:buAutoNum type="arabicPeriod"/>
            </a:pPr>
            <a:r>
              <a:rPr lang="cs-CZ" dirty="0">
                <a:solidFill>
                  <a:schemeClr val="tx1"/>
                </a:solidFill>
              </a:rPr>
              <a:t>Důvody pro </a:t>
            </a:r>
            <a:r>
              <a:rPr lang="cs-CZ" dirty="0" err="1">
                <a:solidFill>
                  <a:schemeClr val="tx1"/>
                </a:solidFill>
              </a:rPr>
              <a:t>nadějeplnost</a:t>
            </a:r>
            <a:r>
              <a:rPr lang="cs-CZ" dirty="0">
                <a:solidFill>
                  <a:schemeClr val="tx1"/>
                </a:solidFill>
              </a:rPr>
              <a:t> a odhodlanost</a:t>
            </a:r>
          </a:p>
          <a:p>
            <a:pPr marL="514350" indent="-514350">
              <a:buAutoNum type="arabicPeriod"/>
            </a:pPr>
            <a:r>
              <a:rPr lang="cs-CZ" dirty="0">
                <a:solidFill>
                  <a:schemeClr val="tx1"/>
                </a:solidFill>
              </a:rPr>
              <a:t>Spravedlivé rozložení nejistoty</a:t>
            </a:r>
          </a:p>
          <a:p>
            <a:pPr marL="514350" indent="-514350">
              <a:buAutoNum type="arabicPeriod"/>
            </a:pPr>
            <a:r>
              <a:rPr lang="cs-CZ" dirty="0">
                <a:solidFill>
                  <a:schemeClr val="tx1"/>
                </a:solidFill>
              </a:rPr>
              <a:t>Péče o pečující</a:t>
            </a:r>
          </a:p>
          <a:p>
            <a:pPr marL="514350" indent="-514350">
              <a:buAutoNum type="arabicPeriod"/>
            </a:pPr>
            <a:r>
              <a:rPr lang="cs-CZ" dirty="0">
                <a:solidFill>
                  <a:schemeClr val="tx1"/>
                </a:solidFill>
              </a:rPr>
              <a:t>Zdroje pro zvládání nejistoty</a:t>
            </a:r>
          </a:p>
          <a:p>
            <a:pPr marL="514350" indent="-514350">
              <a:buAutoNum type="arabicPeriod"/>
            </a:pPr>
            <a:r>
              <a:rPr lang="cs-CZ" dirty="0">
                <a:solidFill>
                  <a:schemeClr val="tx1"/>
                </a:solidFill>
              </a:rPr>
              <a:t>Přerámování pojmů síla a slabost/zranitelnost</a:t>
            </a:r>
          </a:p>
          <a:p>
            <a:pPr marL="514350" indent="-514350">
              <a:buAutoNum type="arabicPeriod"/>
            </a:pPr>
            <a:r>
              <a:rPr lang="cs-CZ" dirty="0">
                <a:solidFill>
                  <a:schemeClr val="tx1"/>
                </a:solidFill>
              </a:rPr>
              <a:t>Vztahová kultura proti autoritářství i neoliberalismu </a:t>
            </a:r>
          </a:p>
          <a:p>
            <a:pPr marL="514350" indent="-514350">
              <a:buAutoNum type="arabicPeriod"/>
            </a:pPr>
            <a:r>
              <a:rPr lang="cs-CZ" dirty="0">
                <a:solidFill>
                  <a:schemeClr val="tx1"/>
                </a:solidFill>
              </a:rPr>
              <a:t>Etické řízení, strategická komunikace, potřeba pozitivních vzorů</a:t>
            </a:r>
          </a:p>
          <a:p>
            <a:pPr marL="514350" indent="-514350">
              <a:buAutoNum type="arabicPeriod"/>
            </a:pPr>
            <a:r>
              <a:rPr lang="cs-CZ" dirty="0">
                <a:solidFill>
                  <a:schemeClr val="tx1"/>
                </a:solidFill>
              </a:rPr>
              <a:t>Potřeba příběhu</a:t>
            </a:r>
          </a:p>
          <a:p>
            <a:pPr marL="514350" indent="-514350">
              <a:buAutoNum type="arabicPeriod"/>
            </a:pPr>
            <a:endParaRPr lang="cs-CZ" dirty="0">
              <a:solidFill>
                <a:schemeClr val="tx1"/>
              </a:solidFill>
            </a:endParaRPr>
          </a:p>
          <a:p>
            <a:endParaRPr lang="cs-CZ" dirty="0">
              <a:solidFill>
                <a:schemeClr val="tx1"/>
              </a:solidFill>
            </a:endParaRPr>
          </a:p>
          <a:p>
            <a:pPr marL="0" indent="0">
              <a:buNone/>
            </a:pPr>
            <a:endParaRPr lang="cs-CZ" dirty="0"/>
          </a:p>
        </p:txBody>
      </p:sp>
      <p:sp>
        <p:nvSpPr>
          <p:cNvPr id="3" name="Zástupný text 2">
            <a:extLst>
              <a:ext uri="{FF2B5EF4-FFF2-40B4-BE49-F238E27FC236}">
                <a16:creationId xmlns:a16="http://schemas.microsoft.com/office/drawing/2014/main" id="{C2011B8F-94B7-9710-EF61-8628D706561B}"/>
              </a:ext>
            </a:extLst>
          </p:cNvPr>
          <p:cNvSpPr>
            <a:spLocks noGrp="1"/>
          </p:cNvSpPr>
          <p:nvPr>
            <p:ph type="body" sz="quarter" idx="11"/>
          </p:nvPr>
        </p:nvSpPr>
        <p:spPr>
          <a:xfrm>
            <a:off x="0" y="542925"/>
            <a:ext cx="11539538" cy="647700"/>
          </a:xfrm>
        </p:spPr>
        <p:txBody>
          <a:bodyPr>
            <a:normAutofit/>
          </a:bodyPr>
          <a:lstStyle/>
          <a:p>
            <a:r>
              <a:rPr lang="cs-CZ" sz="3200" dirty="0"/>
              <a:t>Závěry pro společnost a instituce</a:t>
            </a:r>
          </a:p>
        </p:txBody>
      </p:sp>
    </p:spTree>
    <p:extLst>
      <p:ext uri="{BB962C8B-B14F-4D97-AF65-F5344CB8AC3E}">
        <p14:creationId xmlns:p14="http://schemas.microsoft.com/office/powerpoint/2010/main" val="13042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F437A33-0D8A-43D2-E7BF-35339487BD9A}"/>
              </a:ext>
            </a:extLst>
          </p:cNvPr>
          <p:cNvSpPr txBox="1"/>
          <p:nvPr/>
        </p:nvSpPr>
        <p:spPr>
          <a:xfrm>
            <a:off x="862144" y="2687174"/>
            <a:ext cx="11471383" cy="646331"/>
          </a:xfrm>
          <a:prstGeom prst="rect">
            <a:avLst/>
          </a:prstGeom>
          <a:noFill/>
        </p:spPr>
        <p:txBody>
          <a:bodyPr wrap="square">
            <a:spAutoFit/>
          </a:bodyPr>
          <a:lstStyle/>
          <a:p>
            <a:r>
              <a:rPr lang="cs-CZ" sz="3600" dirty="0">
                <a:solidFill>
                  <a:srgbClr val="7030A0"/>
                </a:solidFill>
                <a:sym typeface="Wingdings" pitchFamily="2" charset="2"/>
              </a:rPr>
              <a:t>Popírá osudovost traumatu </a:t>
            </a:r>
            <a:r>
              <a:rPr lang="cs-CZ" sz="3600" dirty="0">
                <a:sym typeface="Wingdings" pitchFamily="2" charset="2"/>
              </a:rPr>
              <a:t>...  </a:t>
            </a:r>
            <a:r>
              <a:rPr lang="cs-CZ" sz="3600" dirty="0">
                <a:solidFill>
                  <a:srgbClr val="FF0000"/>
                </a:solidFill>
                <a:sym typeface="Wingdings" pitchFamily="2" charset="2"/>
              </a:rPr>
              <a:t>Dělá si z traumatu business</a:t>
            </a:r>
          </a:p>
        </p:txBody>
      </p:sp>
      <p:sp>
        <p:nvSpPr>
          <p:cNvPr id="5" name="Zástupný text 2">
            <a:extLst>
              <a:ext uri="{FF2B5EF4-FFF2-40B4-BE49-F238E27FC236}">
                <a16:creationId xmlns:a16="http://schemas.microsoft.com/office/drawing/2014/main" id="{C6C85C33-1B50-3B67-E768-2DE08928D7F5}"/>
              </a:ext>
            </a:extLst>
          </p:cNvPr>
          <p:cNvSpPr txBox="1">
            <a:spLocks/>
          </p:cNvSpPr>
          <p:nvPr/>
        </p:nvSpPr>
        <p:spPr>
          <a:xfrm>
            <a:off x="2784236" y="289476"/>
            <a:ext cx="7995672" cy="64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600" dirty="0">
                <a:solidFill>
                  <a:schemeClr val="bg2">
                    <a:lumMod val="10000"/>
                  </a:schemeClr>
                </a:solidFill>
              </a:rPr>
              <a:t>Odolnost překonává kulturní války</a:t>
            </a:r>
          </a:p>
        </p:txBody>
      </p:sp>
      <p:sp>
        <p:nvSpPr>
          <p:cNvPr id="2" name="TextovéPole 1">
            <a:extLst>
              <a:ext uri="{FF2B5EF4-FFF2-40B4-BE49-F238E27FC236}">
                <a16:creationId xmlns:a16="http://schemas.microsoft.com/office/drawing/2014/main" id="{DC8087DB-E64F-4D4B-F1EC-82B304892A26}"/>
              </a:ext>
            </a:extLst>
          </p:cNvPr>
          <p:cNvSpPr txBox="1"/>
          <p:nvPr/>
        </p:nvSpPr>
        <p:spPr>
          <a:xfrm>
            <a:off x="862144" y="3691761"/>
            <a:ext cx="11086415" cy="646331"/>
          </a:xfrm>
          <a:prstGeom prst="rect">
            <a:avLst/>
          </a:prstGeom>
          <a:noFill/>
        </p:spPr>
        <p:txBody>
          <a:bodyPr wrap="square">
            <a:spAutoFit/>
          </a:bodyPr>
          <a:lstStyle/>
          <a:p>
            <a:r>
              <a:rPr lang="cs-CZ" sz="3600" dirty="0">
                <a:solidFill>
                  <a:srgbClr val="7030A0"/>
                </a:solidFill>
                <a:sym typeface="Wingdings" pitchFamily="2" charset="2"/>
              </a:rPr>
              <a:t>Disociované sadistické trosky </a:t>
            </a:r>
            <a:r>
              <a:rPr lang="cs-CZ" sz="3600" dirty="0">
                <a:sym typeface="Wingdings" pitchFamily="2" charset="2"/>
              </a:rPr>
              <a:t>… </a:t>
            </a:r>
            <a:r>
              <a:rPr lang="cs-CZ" sz="3600" dirty="0">
                <a:solidFill>
                  <a:srgbClr val="FF0000"/>
                </a:solidFill>
                <a:sym typeface="Wingdings" pitchFamily="2" charset="2"/>
              </a:rPr>
              <a:t>Nezralé sněhové vločky </a:t>
            </a:r>
          </a:p>
        </p:txBody>
      </p:sp>
      <p:sp>
        <p:nvSpPr>
          <p:cNvPr id="4" name="TextovéPole 3">
            <a:extLst>
              <a:ext uri="{FF2B5EF4-FFF2-40B4-BE49-F238E27FC236}">
                <a16:creationId xmlns:a16="http://schemas.microsoft.com/office/drawing/2014/main" id="{A5D0BF32-1A64-C9EB-4338-07D29524A8C0}"/>
              </a:ext>
            </a:extLst>
          </p:cNvPr>
          <p:cNvSpPr txBox="1"/>
          <p:nvPr/>
        </p:nvSpPr>
        <p:spPr>
          <a:xfrm>
            <a:off x="1070050" y="5620885"/>
            <a:ext cx="10512350" cy="646331"/>
          </a:xfrm>
          <a:prstGeom prst="rect">
            <a:avLst/>
          </a:prstGeom>
          <a:noFill/>
        </p:spPr>
        <p:txBody>
          <a:bodyPr wrap="square">
            <a:spAutoFit/>
          </a:bodyPr>
          <a:lstStyle/>
          <a:p>
            <a:r>
              <a:rPr lang="cs-CZ" sz="3600" dirty="0">
                <a:solidFill>
                  <a:srgbClr val="7030A0"/>
                </a:solidFill>
                <a:sym typeface="Wingdings" pitchFamily="2" charset="2"/>
              </a:rPr>
              <a:t>Teror kompetice a výkonu </a:t>
            </a:r>
            <a:r>
              <a:rPr lang="cs-CZ" sz="3600" dirty="0">
                <a:sym typeface="Wingdings" pitchFamily="2" charset="2"/>
              </a:rPr>
              <a:t>… </a:t>
            </a:r>
            <a:r>
              <a:rPr lang="cs-CZ" sz="3600" dirty="0">
                <a:solidFill>
                  <a:srgbClr val="FF0000"/>
                </a:solidFill>
                <a:sym typeface="Wingdings" pitchFamily="2" charset="2"/>
              </a:rPr>
              <a:t>Teror empatie a péče </a:t>
            </a:r>
          </a:p>
        </p:txBody>
      </p:sp>
      <p:sp>
        <p:nvSpPr>
          <p:cNvPr id="6" name="TextovéPole 5">
            <a:extLst>
              <a:ext uri="{FF2B5EF4-FFF2-40B4-BE49-F238E27FC236}">
                <a16:creationId xmlns:a16="http://schemas.microsoft.com/office/drawing/2014/main" id="{4FEB049F-B5D4-1000-3C70-3C1D341CBA81}"/>
              </a:ext>
            </a:extLst>
          </p:cNvPr>
          <p:cNvSpPr txBox="1"/>
          <p:nvPr/>
        </p:nvSpPr>
        <p:spPr>
          <a:xfrm>
            <a:off x="862144" y="1572269"/>
            <a:ext cx="10467711" cy="646331"/>
          </a:xfrm>
          <a:prstGeom prst="rect">
            <a:avLst/>
          </a:prstGeom>
          <a:noFill/>
        </p:spPr>
        <p:txBody>
          <a:bodyPr wrap="square">
            <a:spAutoFit/>
          </a:bodyPr>
          <a:lstStyle/>
          <a:p>
            <a:r>
              <a:rPr lang="cs-CZ" sz="3600" dirty="0">
                <a:solidFill>
                  <a:srgbClr val="7030A0"/>
                </a:solidFill>
                <a:sym typeface="Wingdings" pitchFamily="2" charset="2"/>
              </a:rPr>
              <a:t>Nepřemožitelný/suverénní  </a:t>
            </a:r>
            <a:r>
              <a:rPr lang="cs-CZ" sz="3600" dirty="0">
                <a:sym typeface="Wingdings" pitchFamily="2" charset="2"/>
              </a:rPr>
              <a:t>… </a:t>
            </a:r>
            <a:r>
              <a:rPr lang="cs-CZ" sz="3600" dirty="0">
                <a:solidFill>
                  <a:srgbClr val="FF0000"/>
                </a:solidFill>
                <a:sym typeface="Wingdings" pitchFamily="2" charset="2"/>
              </a:rPr>
              <a:t>Přemožený/oběť</a:t>
            </a:r>
          </a:p>
        </p:txBody>
      </p:sp>
      <p:sp>
        <p:nvSpPr>
          <p:cNvPr id="7" name="TextovéPole 6">
            <a:extLst>
              <a:ext uri="{FF2B5EF4-FFF2-40B4-BE49-F238E27FC236}">
                <a16:creationId xmlns:a16="http://schemas.microsoft.com/office/drawing/2014/main" id="{8F1C4F19-C732-9D77-EE64-6710F17512DB}"/>
              </a:ext>
            </a:extLst>
          </p:cNvPr>
          <p:cNvSpPr txBox="1"/>
          <p:nvPr/>
        </p:nvSpPr>
        <p:spPr>
          <a:xfrm>
            <a:off x="1601873" y="4696348"/>
            <a:ext cx="8988251" cy="646331"/>
          </a:xfrm>
          <a:prstGeom prst="rect">
            <a:avLst/>
          </a:prstGeom>
          <a:noFill/>
        </p:spPr>
        <p:txBody>
          <a:bodyPr wrap="square">
            <a:spAutoFit/>
          </a:bodyPr>
          <a:lstStyle/>
          <a:p>
            <a:r>
              <a:rPr lang="cs-CZ" sz="3600" dirty="0">
                <a:solidFill>
                  <a:srgbClr val="7030A0"/>
                </a:solidFill>
                <a:sym typeface="Wingdings" pitchFamily="2" charset="2"/>
              </a:rPr>
              <a:t>Toxický leadership </a:t>
            </a:r>
            <a:r>
              <a:rPr lang="cs-CZ" sz="3600" dirty="0">
                <a:sym typeface="Wingdings" pitchFamily="2" charset="2"/>
              </a:rPr>
              <a:t>… </a:t>
            </a:r>
            <a:r>
              <a:rPr lang="cs-CZ" sz="3600" dirty="0">
                <a:solidFill>
                  <a:srgbClr val="FF0000"/>
                </a:solidFill>
                <a:sym typeface="Wingdings" pitchFamily="2" charset="2"/>
              </a:rPr>
              <a:t>Přecitlivělí zaměstnanci</a:t>
            </a:r>
          </a:p>
        </p:txBody>
      </p:sp>
    </p:spTree>
    <p:extLst>
      <p:ext uri="{BB962C8B-B14F-4D97-AF65-F5344CB8AC3E}">
        <p14:creationId xmlns:p14="http://schemas.microsoft.com/office/powerpoint/2010/main" val="30704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9C7677F-A098-DC56-9D05-4925A57F090C}"/>
              </a:ext>
            </a:extLst>
          </p:cNvPr>
          <p:cNvSpPr txBox="1"/>
          <p:nvPr/>
        </p:nvSpPr>
        <p:spPr>
          <a:xfrm>
            <a:off x="1662275" y="1784908"/>
            <a:ext cx="9225280" cy="4524315"/>
          </a:xfrm>
          <a:prstGeom prst="rect">
            <a:avLst/>
          </a:prstGeom>
          <a:noFill/>
        </p:spPr>
        <p:txBody>
          <a:bodyPr wrap="square">
            <a:spAutoFit/>
          </a:bodyPr>
          <a:lstStyle/>
          <a:p>
            <a:pPr marL="514350" indent="-514350">
              <a:buFontTx/>
              <a:buAutoNum type="arabicPeriod"/>
            </a:pPr>
            <a:r>
              <a:rPr lang="cs-CZ" sz="3200" dirty="0">
                <a:solidFill>
                  <a:schemeClr val="bg2">
                    <a:lumMod val="10000"/>
                  </a:schemeClr>
                </a:solidFill>
                <a:sym typeface="Wingdings" pitchFamily="2" charset="2"/>
              </a:rPr>
              <a:t>Slovník ohrožení, zastrašování sekuritizace</a:t>
            </a:r>
          </a:p>
          <a:p>
            <a:pPr marL="514350" indent="-514350">
              <a:buFontTx/>
              <a:buAutoNum type="arabicPeriod"/>
            </a:pPr>
            <a:r>
              <a:rPr lang="cs-CZ" sz="3200" dirty="0">
                <a:solidFill>
                  <a:schemeClr val="bg2">
                    <a:lumMod val="10000"/>
                  </a:schemeClr>
                </a:solidFill>
                <a:sym typeface="Wingdings" pitchFamily="2" charset="2"/>
              </a:rPr>
              <a:t>Slovník neohroženosti  vyhoření </a:t>
            </a:r>
          </a:p>
          <a:p>
            <a:pPr marL="514350" indent="-514350">
              <a:buFontTx/>
              <a:buAutoNum type="arabicPeriod"/>
            </a:pPr>
            <a:r>
              <a:rPr lang="cs-CZ" sz="3200" dirty="0">
                <a:solidFill>
                  <a:schemeClr val="bg2">
                    <a:lumMod val="10000"/>
                  </a:schemeClr>
                </a:solidFill>
                <a:sym typeface="Wingdings" pitchFamily="2" charset="2"/>
              </a:rPr>
              <a:t>Slovník soutěže v odolnosti a srovnávání  bezohlednost</a:t>
            </a:r>
          </a:p>
          <a:p>
            <a:pPr marL="514350" indent="-514350">
              <a:buFontTx/>
              <a:buAutoNum type="arabicPeriod"/>
            </a:pPr>
            <a:r>
              <a:rPr lang="cs-CZ" sz="3200" dirty="0">
                <a:solidFill>
                  <a:schemeClr val="bg2">
                    <a:lumMod val="10000"/>
                  </a:schemeClr>
                </a:solidFill>
                <a:sym typeface="Wingdings" pitchFamily="2" charset="2"/>
              </a:rPr>
              <a:t>Slovník zajištění status quo externalizace zodpovědnosti</a:t>
            </a:r>
          </a:p>
          <a:p>
            <a:pPr marL="514350" indent="-514350">
              <a:buFontTx/>
              <a:buAutoNum type="arabicPeriod"/>
            </a:pPr>
            <a:r>
              <a:rPr lang="cs-CZ" sz="3200" dirty="0">
                <a:solidFill>
                  <a:schemeClr val="bg2">
                    <a:lumMod val="10000"/>
                  </a:schemeClr>
                </a:solidFill>
                <a:sym typeface="Wingdings" pitchFamily="2" charset="2"/>
              </a:rPr>
              <a:t>Slovník změny jako mimikry pro neměnnost </a:t>
            </a:r>
          </a:p>
          <a:p>
            <a:pPr marL="514350" indent="-514350">
              <a:buFontTx/>
              <a:buAutoNum type="arabicPeriod"/>
            </a:pPr>
            <a:r>
              <a:rPr lang="cs-CZ" sz="3200" dirty="0">
                <a:solidFill>
                  <a:schemeClr val="bg2">
                    <a:lumMod val="10000"/>
                  </a:schemeClr>
                </a:solidFill>
                <a:sym typeface="Wingdings" pitchFamily="2" charset="2"/>
              </a:rPr>
              <a:t>Projektové vytěžování pojmu a následná kritika pojmu za to, že je vytěžený</a:t>
            </a:r>
          </a:p>
        </p:txBody>
      </p:sp>
      <p:sp>
        <p:nvSpPr>
          <p:cNvPr id="4" name="Zástupný text 2">
            <a:extLst>
              <a:ext uri="{FF2B5EF4-FFF2-40B4-BE49-F238E27FC236}">
                <a16:creationId xmlns:a16="http://schemas.microsoft.com/office/drawing/2014/main" id="{CF5BCBE6-8EDB-2BBF-E1B1-F98CE7AA5D70}"/>
              </a:ext>
            </a:extLst>
          </p:cNvPr>
          <p:cNvSpPr txBox="1">
            <a:spLocks/>
          </p:cNvSpPr>
          <p:nvPr/>
        </p:nvSpPr>
        <p:spPr>
          <a:xfrm>
            <a:off x="2430470" y="548777"/>
            <a:ext cx="7331060" cy="64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600" dirty="0">
                <a:solidFill>
                  <a:schemeClr val="bg2">
                    <a:lumMod val="10000"/>
                  </a:schemeClr>
                </a:solidFill>
              </a:rPr>
              <a:t>Destrukce a neutralizace pojmu</a:t>
            </a:r>
          </a:p>
        </p:txBody>
      </p:sp>
    </p:spTree>
    <p:extLst>
      <p:ext uri="{BB962C8B-B14F-4D97-AF65-F5344CB8AC3E}">
        <p14:creationId xmlns:p14="http://schemas.microsoft.com/office/powerpoint/2010/main" val="239028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F437A33-0D8A-43D2-E7BF-35339487BD9A}"/>
              </a:ext>
            </a:extLst>
          </p:cNvPr>
          <p:cNvSpPr txBox="1"/>
          <p:nvPr/>
        </p:nvSpPr>
        <p:spPr>
          <a:xfrm>
            <a:off x="1693039" y="867121"/>
            <a:ext cx="9760208" cy="1815882"/>
          </a:xfrm>
          <a:prstGeom prst="rect">
            <a:avLst/>
          </a:prstGeom>
          <a:noFill/>
        </p:spPr>
        <p:txBody>
          <a:bodyPr wrap="square">
            <a:spAutoFit/>
          </a:bodyPr>
          <a:lstStyle/>
          <a:p>
            <a:pPr indent="-895350" rtl="0">
              <a:spcBef>
                <a:spcPts val="0"/>
              </a:spcBef>
              <a:spcAft>
                <a:spcPts val="0"/>
              </a:spcAft>
            </a:pPr>
            <a:r>
              <a:rPr lang="cs-CZ" sz="2800" b="0" i="0" u="none" strike="noStrike" dirty="0">
                <a:solidFill>
                  <a:srgbClr val="000000"/>
                </a:solidFill>
                <a:effectLst/>
                <a:latin typeface="Arial" panose="020B0604020202020204" pitchFamily="34" charset="0"/>
              </a:rPr>
              <a:t>Vnímáme, že bezpečnost jako taková je komplexní téma, které zahrnuje oblasti psychické, sociální a fyzické bezpečnosti. Proto se budeme jednotlivým tématům věnovat postupně.</a:t>
            </a:r>
          </a:p>
        </p:txBody>
      </p:sp>
      <p:pic>
        <p:nvPicPr>
          <p:cNvPr id="2" name="Picture 2" descr="Social Ecological Model Social Ecology Socio-ecological System Ecological  Resilience, PNG, 1492x1131px, Social Ecological Model, Area,">
            <a:extLst>
              <a:ext uri="{FF2B5EF4-FFF2-40B4-BE49-F238E27FC236}">
                <a16:creationId xmlns:a16="http://schemas.microsoft.com/office/drawing/2014/main" id="{ACA51DC2-D44E-CB18-C20E-AAA1DB5E5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628" y="2859043"/>
            <a:ext cx="4836743" cy="366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34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D547CC-AED2-984A-9159-6DF2E18248E0}"/>
              </a:ext>
            </a:extLst>
          </p:cNvPr>
          <p:cNvSpPr>
            <a:spLocks noGrp="1"/>
          </p:cNvSpPr>
          <p:nvPr>
            <p:ph type="title"/>
          </p:nvPr>
        </p:nvSpPr>
        <p:spPr>
          <a:xfrm>
            <a:off x="1044939" y="382384"/>
            <a:ext cx="10178322" cy="1492132"/>
          </a:xfrm>
        </p:spPr>
        <p:txBody>
          <a:bodyPr/>
          <a:lstStyle/>
          <a:p>
            <a:r>
              <a:rPr lang="cs-CZ" b="1" dirty="0"/>
              <a:t>Bezpečnost a odolnost</a:t>
            </a:r>
          </a:p>
        </p:txBody>
      </p:sp>
      <p:sp>
        <p:nvSpPr>
          <p:cNvPr id="3" name="Zástupný symbol pro obsah 2">
            <a:extLst>
              <a:ext uri="{FF2B5EF4-FFF2-40B4-BE49-F238E27FC236}">
                <a16:creationId xmlns:a16="http://schemas.microsoft.com/office/drawing/2014/main" id="{0B7611FD-9B6D-0042-8ACC-BA2B22D74754}"/>
              </a:ext>
            </a:extLst>
          </p:cNvPr>
          <p:cNvSpPr>
            <a:spLocks noGrp="1"/>
          </p:cNvSpPr>
          <p:nvPr>
            <p:ph idx="1"/>
          </p:nvPr>
        </p:nvSpPr>
        <p:spPr>
          <a:xfrm>
            <a:off x="1251678" y="4983484"/>
            <a:ext cx="10692311" cy="2357156"/>
          </a:xfrm>
        </p:spPr>
        <p:txBody>
          <a:bodyPr>
            <a:normAutofit/>
          </a:bodyPr>
          <a:lstStyle/>
          <a:p>
            <a:pPr marL="0" indent="0">
              <a:buNone/>
            </a:pPr>
            <a:r>
              <a:rPr lang="cs-CZ" sz="3200" b="1" dirty="0"/>
              <a:t>Jiří Šedivý: </a:t>
            </a:r>
            <a:r>
              <a:rPr lang="cs-CZ" sz="3200" b="1" dirty="0" err="1"/>
              <a:t>Zvláštni</a:t>
            </a:r>
            <a:r>
              <a:rPr lang="cs-CZ" sz="3200" b="1" dirty="0"/>
              <a:t>́ </a:t>
            </a:r>
            <a:r>
              <a:rPr lang="cs-CZ" sz="3200" b="1" dirty="0" err="1"/>
              <a:t>zmocněnec</a:t>
            </a:r>
            <a:r>
              <a:rPr lang="cs-CZ" sz="3200" b="1" dirty="0"/>
              <a:t> pro odolnost a nové hrozby, (2019-21) MZV</a:t>
            </a:r>
          </a:p>
          <a:p>
            <a:pPr marL="0" indent="0">
              <a:buNone/>
            </a:pPr>
            <a:r>
              <a:rPr lang="cs-CZ" sz="3200" b="1" dirty="0"/>
              <a:t>Šéf Evropské obranné agentury</a:t>
            </a:r>
          </a:p>
          <a:p>
            <a:pPr marL="0" indent="0">
              <a:buNone/>
            </a:pPr>
            <a:endParaRPr lang="cs-CZ" dirty="0"/>
          </a:p>
        </p:txBody>
      </p:sp>
      <p:pic>
        <p:nvPicPr>
          <p:cNvPr id="5" name="Obrázek 4">
            <a:extLst>
              <a:ext uri="{FF2B5EF4-FFF2-40B4-BE49-F238E27FC236}">
                <a16:creationId xmlns:a16="http://schemas.microsoft.com/office/drawing/2014/main" id="{33578079-98CA-EB4B-9522-5075BEA83679}"/>
              </a:ext>
            </a:extLst>
          </p:cNvPr>
          <p:cNvPicPr>
            <a:picLocks noChangeAspect="1"/>
          </p:cNvPicPr>
          <p:nvPr/>
        </p:nvPicPr>
        <p:blipFill>
          <a:blip r:embed="rId2"/>
          <a:stretch>
            <a:fillRect/>
          </a:stretch>
        </p:blipFill>
        <p:spPr>
          <a:xfrm>
            <a:off x="7404220" y="1240643"/>
            <a:ext cx="3742841" cy="3742841"/>
          </a:xfrm>
          <a:prstGeom prst="rect">
            <a:avLst/>
          </a:prstGeom>
        </p:spPr>
      </p:pic>
      <p:sp>
        <p:nvSpPr>
          <p:cNvPr id="6" name="Obdélník 5">
            <a:extLst>
              <a:ext uri="{FF2B5EF4-FFF2-40B4-BE49-F238E27FC236}">
                <a16:creationId xmlns:a16="http://schemas.microsoft.com/office/drawing/2014/main" id="{1C005714-5DC5-554C-A7BB-E5A7D314BFE6}"/>
              </a:ext>
            </a:extLst>
          </p:cNvPr>
          <p:cNvSpPr/>
          <p:nvPr/>
        </p:nvSpPr>
        <p:spPr>
          <a:xfrm>
            <a:off x="1044939" y="1689035"/>
            <a:ext cx="5960295" cy="2308324"/>
          </a:xfrm>
          <a:prstGeom prst="rect">
            <a:avLst/>
          </a:prstGeom>
        </p:spPr>
        <p:txBody>
          <a:bodyPr wrap="square">
            <a:spAutoFit/>
          </a:bodyPr>
          <a:lstStyle/>
          <a:p>
            <a:r>
              <a:rPr lang="cs-CZ" sz="3600" dirty="0">
                <a:solidFill>
                  <a:schemeClr val="tx1">
                    <a:lumMod val="65000"/>
                    <a:lumOff val="35000"/>
                  </a:schemeClr>
                </a:solidFill>
              </a:rPr>
              <a:t>„</a:t>
            </a:r>
            <a:r>
              <a:rPr lang="cs-CZ" sz="3600" dirty="0" err="1">
                <a:solidFill>
                  <a:schemeClr val="tx1">
                    <a:lumMod val="65000"/>
                    <a:lumOff val="35000"/>
                  </a:schemeClr>
                </a:solidFill>
              </a:rPr>
              <a:t>Societálni</a:t>
            </a:r>
            <a:r>
              <a:rPr lang="cs-CZ" sz="3600" dirty="0">
                <a:solidFill>
                  <a:schemeClr val="tx1">
                    <a:lumMod val="65000"/>
                    <a:lumOff val="35000"/>
                  </a:schemeClr>
                </a:solidFill>
              </a:rPr>
              <a:t>́ </a:t>
            </a:r>
            <a:r>
              <a:rPr lang="cs-CZ" sz="3600" dirty="0" err="1">
                <a:solidFill>
                  <a:schemeClr val="tx1">
                    <a:lumMod val="65000"/>
                    <a:lumOff val="35000"/>
                  </a:schemeClr>
                </a:solidFill>
              </a:rPr>
              <a:t>resilience</a:t>
            </a:r>
            <a:r>
              <a:rPr lang="cs-CZ" sz="3600" dirty="0">
                <a:solidFill>
                  <a:schemeClr val="tx1">
                    <a:lumMod val="65000"/>
                    <a:lumOff val="35000"/>
                  </a:schemeClr>
                </a:solidFill>
              </a:rPr>
              <a:t> je </a:t>
            </a:r>
            <a:r>
              <a:rPr lang="cs-CZ" sz="3600" dirty="0" err="1">
                <a:solidFill>
                  <a:schemeClr val="tx1">
                    <a:lumMod val="65000"/>
                    <a:lumOff val="35000"/>
                  </a:schemeClr>
                </a:solidFill>
              </a:rPr>
              <a:t>zásadním</a:t>
            </a:r>
            <a:r>
              <a:rPr lang="cs-CZ" sz="3600" dirty="0">
                <a:solidFill>
                  <a:schemeClr val="tx1">
                    <a:lumMod val="65000"/>
                    <a:lumOff val="35000"/>
                  </a:schemeClr>
                </a:solidFill>
              </a:rPr>
              <a:t> </a:t>
            </a:r>
            <a:r>
              <a:rPr lang="cs-CZ" sz="3600" dirty="0" err="1">
                <a:solidFill>
                  <a:schemeClr val="tx1">
                    <a:lumMod val="65000"/>
                    <a:lumOff val="35000"/>
                  </a:schemeClr>
                </a:solidFill>
              </a:rPr>
              <a:t>předpokladem</a:t>
            </a:r>
            <a:r>
              <a:rPr lang="cs-CZ" sz="3600" dirty="0">
                <a:solidFill>
                  <a:schemeClr val="tx1">
                    <a:lumMod val="65000"/>
                    <a:lumOff val="35000"/>
                  </a:schemeClr>
                </a:solidFill>
              </a:rPr>
              <a:t> </a:t>
            </a:r>
            <a:r>
              <a:rPr lang="cs-CZ" sz="3600" dirty="0" err="1">
                <a:solidFill>
                  <a:schemeClr val="tx1">
                    <a:lumMod val="65000"/>
                    <a:lumOff val="35000"/>
                  </a:schemeClr>
                </a:solidFill>
              </a:rPr>
              <a:t>funkčnosti</a:t>
            </a:r>
            <a:r>
              <a:rPr lang="cs-CZ" sz="3600" dirty="0">
                <a:solidFill>
                  <a:schemeClr val="tx1">
                    <a:lumMod val="65000"/>
                    <a:lumOff val="35000"/>
                  </a:schemeClr>
                </a:solidFill>
              </a:rPr>
              <a:t> </a:t>
            </a:r>
            <a:r>
              <a:rPr lang="cs-CZ" sz="3600" dirty="0" err="1">
                <a:solidFill>
                  <a:schemeClr val="tx1">
                    <a:lumMod val="65000"/>
                    <a:lumOff val="35000"/>
                  </a:schemeClr>
                </a:solidFill>
              </a:rPr>
              <a:t>resilience</a:t>
            </a:r>
            <a:r>
              <a:rPr lang="cs-CZ" sz="3600" dirty="0">
                <a:solidFill>
                  <a:schemeClr val="tx1">
                    <a:lumMod val="65000"/>
                    <a:lumOff val="35000"/>
                  </a:schemeClr>
                </a:solidFill>
              </a:rPr>
              <a:t> </a:t>
            </a:r>
            <a:r>
              <a:rPr lang="cs-CZ" sz="3600" dirty="0" err="1">
                <a:solidFill>
                  <a:schemeClr val="tx1">
                    <a:lumMod val="65000"/>
                    <a:lumOff val="35000"/>
                  </a:schemeClr>
                </a:solidFill>
              </a:rPr>
              <a:t>technicko-organizační</a:t>
            </a:r>
            <a:r>
              <a:rPr lang="cs-CZ" sz="3600" dirty="0">
                <a:solidFill>
                  <a:schemeClr val="tx1">
                    <a:lumMod val="65000"/>
                    <a:lumOff val="35000"/>
                  </a:schemeClr>
                </a:solidFill>
              </a:rPr>
              <a:t>“</a:t>
            </a:r>
          </a:p>
        </p:txBody>
      </p:sp>
    </p:spTree>
    <p:extLst>
      <p:ext uri="{BB962C8B-B14F-4D97-AF65-F5344CB8AC3E}">
        <p14:creationId xmlns:p14="http://schemas.microsoft.com/office/powerpoint/2010/main" val="3170911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E2F87F2-E35C-28AF-AECB-26AE16AC5633}"/>
              </a:ext>
            </a:extLst>
          </p:cNvPr>
          <p:cNvPicPr>
            <a:picLocks noChangeAspect="1"/>
          </p:cNvPicPr>
          <p:nvPr/>
        </p:nvPicPr>
        <p:blipFill>
          <a:blip r:embed="rId2"/>
          <a:stretch>
            <a:fillRect/>
          </a:stretch>
        </p:blipFill>
        <p:spPr>
          <a:xfrm>
            <a:off x="5656881" y="1101671"/>
            <a:ext cx="5811864" cy="3904282"/>
          </a:xfrm>
          <a:prstGeom prst="rect">
            <a:avLst/>
          </a:prstGeom>
        </p:spPr>
      </p:pic>
      <p:pic>
        <p:nvPicPr>
          <p:cNvPr id="3" name="Picture 10" descr="Michael Ungar - School of Social Work - Dalhousie University">
            <a:extLst>
              <a:ext uri="{FF2B5EF4-FFF2-40B4-BE49-F238E27FC236}">
                <a16:creationId xmlns:a16="http://schemas.microsoft.com/office/drawing/2014/main" id="{5197DD84-AB9B-AD26-45AC-8C67D4A0A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835" b="25768"/>
          <a:stretch/>
        </p:blipFill>
        <p:spPr bwMode="auto">
          <a:xfrm>
            <a:off x="1207642" y="940919"/>
            <a:ext cx="4294256" cy="3197129"/>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2">
            <a:extLst>
              <a:ext uri="{FF2B5EF4-FFF2-40B4-BE49-F238E27FC236}">
                <a16:creationId xmlns:a16="http://schemas.microsoft.com/office/drawing/2014/main" id="{DF9C47AF-3051-ADEA-EB88-9F4044160B1A}"/>
              </a:ext>
            </a:extLst>
          </p:cNvPr>
          <p:cNvSpPr txBox="1">
            <a:spLocks/>
          </p:cNvSpPr>
          <p:nvPr/>
        </p:nvSpPr>
        <p:spPr>
          <a:xfrm>
            <a:off x="1130150" y="4662192"/>
            <a:ext cx="5811864" cy="1849764"/>
          </a:xfrm>
          <a:prstGeom prst="rect">
            <a:avLst/>
          </a:prstGeom>
        </p:spPr>
        <p:txBody>
          <a:bodyPr>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cs-CZ" sz="3200" b="1" dirty="0"/>
              <a:t>Michael </a:t>
            </a:r>
            <a:r>
              <a:rPr lang="cs-CZ" sz="3200" b="1" dirty="0" err="1"/>
              <a:t>Ungar</a:t>
            </a:r>
            <a:r>
              <a:rPr lang="cs-CZ" sz="3200" b="1" dirty="0"/>
              <a:t> </a:t>
            </a:r>
          </a:p>
          <a:p>
            <a:pPr marL="0" indent="0">
              <a:buFont typeface="Arial" panose="020B0604020202020204" pitchFamily="34" charset="0"/>
              <a:buNone/>
            </a:pPr>
            <a:r>
              <a:rPr lang="cs-CZ" sz="3200" b="1" dirty="0" err="1"/>
              <a:t>Resilience</a:t>
            </a:r>
            <a:r>
              <a:rPr lang="cs-CZ" sz="3200" b="1" dirty="0"/>
              <a:t> </a:t>
            </a:r>
            <a:r>
              <a:rPr lang="cs-CZ" sz="3200" b="1" dirty="0" err="1"/>
              <a:t>Research</a:t>
            </a:r>
            <a:r>
              <a:rPr lang="cs-CZ" sz="3200" b="1" dirty="0"/>
              <a:t> Center </a:t>
            </a:r>
            <a:r>
              <a:rPr lang="cs-CZ" sz="3200" b="1" dirty="0" err="1"/>
              <a:t>Dalhousie</a:t>
            </a:r>
            <a:r>
              <a:rPr lang="cs-CZ" sz="3200" b="1" dirty="0"/>
              <a:t> University, Halifax</a:t>
            </a:r>
            <a:endParaRPr lang="cs-CZ" sz="3200" i="1" dirty="0"/>
          </a:p>
          <a:p>
            <a:endParaRPr lang="cs-CZ" sz="3200" b="1" dirty="0"/>
          </a:p>
        </p:txBody>
      </p:sp>
    </p:spTree>
    <p:extLst>
      <p:ext uri="{BB962C8B-B14F-4D97-AF65-F5344CB8AC3E}">
        <p14:creationId xmlns:p14="http://schemas.microsoft.com/office/powerpoint/2010/main" val="1876707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1C42592-4AEE-A5D4-9557-9940A745EC8E}"/>
              </a:ext>
            </a:extLst>
          </p:cNvPr>
          <p:cNvSpPr>
            <a:spLocks noGrp="1"/>
          </p:cNvSpPr>
          <p:nvPr>
            <p:ph type="sldNum" sz="quarter" idx="12"/>
          </p:nvPr>
        </p:nvSpPr>
        <p:spPr/>
        <p:txBody>
          <a:bodyPr/>
          <a:lstStyle/>
          <a:p>
            <a:fld id="{AAEC399A-1DCE-FF42-80FF-8A51B3572D4B}" type="slidenum">
              <a:rPr lang="cs-CZ" smtClean="0"/>
              <a:t>5</a:t>
            </a:fld>
            <a:endParaRPr lang="cs-CZ"/>
          </a:p>
        </p:txBody>
      </p:sp>
      <p:sp>
        <p:nvSpPr>
          <p:cNvPr id="9" name="TextovéPole 8">
            <a:extLst>
              <a:ext uri="{FF2B5EF4-FFF2-40B4-BE49-F238E27FC236}">
                <a16:creationId xmlns:a16="http://schemas.microsoft.com/office/drawing/2014/main" id="{C995DB9F-10ED-6A82-2B7B-7A6352D27827}"/>
              </a:ext>
            </a:extLst>
          </p:cNvPr>
          <p:cNvSpPr txBox="1"/>
          <p:nvPr/>
        </p:nvSpPr>
        <p:spPr>
          <a:xfrm>
            <a:off x="4131039" y="767953"/>
            <a:ext cx="7734206" cy="954107"/>
          </a:xfrm>
          <a:prstGeom prst="rect">
            <a:avLst/>
          </a:prstGeom>
          <a:noFill/>
        </p:spPr>
        <p:txBody>
          <a:bodyPr wrap="square">
            <a:spAutoFit/>
          </a:bodyPr>
          <a:lstStyle/>
          <a:p>
            <a:r>
              <a:rPr lang="cs-CZ" sz="2800" dirty="0">
                <a:solidFill>
                  <a:schemeClr val="tx1">
                    <a:lumMod val="65000"/>
                    <a:lumOff val="35000"/>
                  </a:schemeClr>
                </a:solidFill>
              </a:rPr>
              <a:t>“Nemůžeš zastavit vlny, ale můžeš se naučit surfovat” John </a:t>
            </a:r>
            <a:r>
              <a:rPr lang="cs-CZ" sz="2800" dirty="0" err="1">
                <a:solidFill>
                  <a:schemeClr val="tx1">
                    <a:lumMod val="65000"/>
                    <a:lumOff val="35000"/>
                  </a:schemeClr>
                </a:solidFill>
              </a:rPr>
              <a:t>Kabat-Zinn</a:t>
            </a:r>
            <a:r>
              <a:rPr lang="cs-CZ" sz="2800" dirty="0">
                <a:solidFill>
                  <a:schemeClr val="tx1">
                    <a:lumMod val="65000"/>
                    <a:lumOff val="35000"/>
                  </a:schemeClr>
                </a:solidFill>
              </a:rPr>
              <a:t>, </a:t>
            </a:r>
            <a:r>
              <a:rPr lang="cs-CZ" sz="2800" i="1" dirty="0">
                <a:solidFill>
                  <a:schemeClr val="tx1">
                    <a:lumMod val="65000"/>
                    <a:lumOff val="35000"/>
                  </a:schemeClr>
                </a:solidFill>
              </a:rPr>
              <a:t>Život samá pohroma</a:t>
            </a:r>
          </a:p>
        </p:txBody>
      </p:sp>
      <p:pic>
        <p:nvPicPr>
          <p:cNvPr id="1026" name="Picture 2" descr="What Works - Resilience Research Centre">
            <a:extLst>
              <a:ext uri="{FF2B5EF4-FFF2-40B4-BE49-F238E27FC236}">
                <a16:creationId xmlns:a16="http://schemas.microsoft.com/office/drawing/2014/main" id="{D87A3708-1F58-4443-B1D3-E50959A4D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069" y="2311775"/>
            <a:ext cx="2819399" cy="42368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1619A9D4-E463-4146-9197-0C4D974EE28F}"/>
              </a:ext>
            </a:extLst>
          </p:cNvPr>
          <p:cNvSpPr txBox="1"/>
          <p:nvPr/>
        </p:nvSpPr>
        <p:spPr>
          <a:xfrm>
            <a:off x="1170863" y="4430026"/>
            <a:ext cx="7734206" cy="2246769"/>
          </a:xfrm>
          <a:prstGeom prst="rect">
            <a:avLst/>
          </a:prstGeom>
          <a:noFill/>
        </p:spPr>
        <p:txBody>
          <a:bodyPr wrap="square">
            <a:spAutoFit/>
          </a:bodyPr>
          <a:lstStyle/>
          <a:p>
            <a:r>
              <a:rPr lang="cs-CZ" sz="2800" b="1" dirty="0">
                <a:solidFill>
                  <a:schemeClr val="accent5">
                    <a:lumMod val="75000"/>
                  </a:schemeClr>
                </a:solidFill>
              </a:rPr>
              <a:t>Nicméně ...  „Je o dost jednodušší naučit se surfovat, když člověk vlastní surf, když má někoho, kdo mu ukáže, jak se to dělá a když je při velkých bouřích na pláži plavčík“ Michael </a:t>
            </a:r>
            <a:r>
              <a:rPr lang="cs-CZ" sz="2800" b="1" dirty="0" err="1">
                <a:solidFill>
                  <a:schemeClr val="accent5">
                    <a:lumMod val="75000"/>
                  </a:schemeClr>
                </a:solidFill>
              </a:rPr>
              <a:t>Ungar</a:t>
            </a:r>
            <a:r>
              <a:rPr lang="cs-CZ" sz="2800" b="1" dirty="0">
                <a:solidFill>
                  <a:schemeClr val="accent5">
                    <a:lumMod val="75000"/>
                  </a:schemeClr>
                </a:solidFill>
              </a:rPr>
              <a:t>,  </a:t>
            </a:r>
            <a:r>
              <a:rPr lang="cs-CZ" sz="2800" b="1" i="1" dirty="0" err="1">
                <a:solidFill>
                  <a:schemeClr val="accent5">
                    <a:lumMod val="75000"/>
                  </a:schemeClr>
                </a:solidFill>
              </a:rPr>
              <a:t>What</a:t>
            </a:r>
            <a:r>
              <a:rPr lang="cs-CZ" sz="2800" b="1" i="1" dirty="0">
                <a:solidFill>
                  <a:schemeClr val="accent5">
                    <a:lumMod val="75000"/>
                  </a:schemeClr>
                </a:solidFill>
              </a:rPr>
              <a:t> </a:t>
            </a:r>
            <a:r>
              <a:rPr lang="cs-CZ" sz="2800" b="1" i="1" dirty="0" err="1">
                <a:solidFill>
                  <a:schemeClr val="accent5">
                    <a:lumMod val="75000"/>
                  </a:schemeClr>
                </a:solidFill>
              </a:rPr>
              <a:t>works</a:t>
            </a:r>
            <a:endParaRPr lang="cs-CZ" sz="2800" b="1" i="1" dirty="0">
              <a:solidFill>
                <a:schemeClr val="accent5">
                  <a:lumMod val="75000"/>
                </a:schemeClr>
              </a:solidFill>
            </a:endParaRPr>
          </a:p>
        </p:txBody>
      </p:sp>
      <p:pic>
        <p:nvPicPr>
          <p:cNvPr id="1030" name="Picture 6" descr="Život samá pohroma">
            <a:extLst>
              <a:ext uri="{FF2B5EF4-FFF2-40B4-BE49-F238E27FC236}">
                <a16:creationId xmlns:a16="http://schemas.microsoft.com/office/drawing/2014/main" id="{432DE963-3D9E-E544-C7FB-861819508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36" y="551642"/>
            <a:ext cx="2358648" cy="352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1C42592-4AEE-A5D4-9557-9940A745EC8E}"/>
              </a:ext>
            </a:extLst>
          </p:cNvPr>
          <p:cNvSpPr>
            <a:spLocks noGrp="1"/>
          </p:cNvSpPr>
          <p:nvPr>
            <p:ph type="sldNum" sz="quarter" idx="12"/>
          </p:nvPr>
        </p:nvSpPr>
        <p:spPr/>
        <p:txBody>
          <a:bodyPr/>
          <a:lstStyle/>
          <a:p>
            <a:fld id="{AAEC399A-1DCE-FF42-80FF-8A51B3572D4B}" type="slidenum">
              <a:rPr lang="cs-CZ" smtClean="0"/>
              <a:t>6</a:t>
            </a:fld>
            <a:endParaRPr lang="cs-CZ"/>
          </a:p>
        </p:txBody>
      </p:sp>
      <p:sp>
        <p:nvSpPr>
          <p:cNvPr id="5" name="Zástupný obsah 4">
            <a:extLst>
              <a:ext uri="{FF2B5EF4-FFF2-40B4-BE49-F238E27FC236}">
                <a16:creationId xmlns:a16="http://schemas.microsoft.com/office/drawing/2014/main" id="{F8233693-71BA-A4D9-DC03-EEDE73568597}"/>
              </a:ext>
            </a:extLst>
          </p:cNvPr>
          <p:cNvSpPr txBox="1">
            <a:spLocks noGrp="1"/>
          </p:cNvSpPr>
          <p:nvPr>
            <p:ph idx="1"/>
          </p:nvPr>
        </p:nvSpPr>
        <p:spPr>
          <a:xfrm>
            <a:off x="996311" y="1302894"/>
            <a:ext cx="8907106" cy="470450"/>
          </a:xfrm>
          <a:prstGeom prst="rect">
            <a:avLst/>
          </a:prstGeom>
          <a:noFill/>
        </p:spPr>
        <p:txBody>
          <a:bodyPr wrap="square">
            <a:spAutoFit/>
          </a:bodyPr>
          <a:lstStyle/>
          <a:p>
            <a:pPr marL="0" indent="0">
              <a:buNone/>
            </a:pPr>
            <a:r>
              <a:rPr lang="cs-CZ" sz="2400" b="1" dirty="0">
                <a:solidFill>
                  <a:schemeClr val="accent5">
                    <a:lumMod val="50000"/>
                  </a:schemeClr>
                </a:solidFill>
              </a:rPr>
              <a:t>1. Obětovat ty, kteří byli postiženi, jako neléčitelné případy </a:t>
            </a:r>
          </a:p>
        </p:txBody>
      </p:sp>
      <p:pic>
        <p:nvPicPr>
          <p:cNvPr id="11" name="Obrázek 10">
            <a:extLst>
              <a:ext uri="{FF2B5EF4-FFF2-40B4-BE49-F238E27FC236}">
                <a16:creationId xmlns:a16="http://schemas.microsoft.com/office/drawing/2014/main" id="{1972CD63-8E22-53C9-5E22-9BEB2ADD9B32}"/>
              </a:ext>
            </a:extLst>
          </p:cNvPr>
          <p:cNvPicPr>
            <a:picLocks noChangeAspect="1"/>
          </p:cNvPicPr>
          <p:nvPr/>
        </p:nvPicPr>
        <p:blipFill rotWithShape="1">
          <a:blip r:embed="rId2"/>
          <a:srcRect r="26710"/>
          <a:stretch/>
        </p:blipFill>
        <p:spPr>
          <a:xfrm>
            <a:off x="8713921" y="1751659"/>
            <a:ext cx="3101606" cy="2821295"/>
          </a:xfrm>
          <a:prstGeom prst="rect">
            <a:avLst/>
          </a:prstGeom>
        </p:spPr>
      </p:pic>
      <p:sp>
        <p:nvSpPr>
          <p:cNvPr id="8" name="TextovéPole 7">
            <a:extLst>
              <a:ext uri="{FF2B5EF4-FFF2-40B4-BE49-F238E27FC236}">
                <a16:creationId xmlns:a16="http://schemas.microsoft.com/office/drawing/2014/main" id="{D170E1F0-503B-21F1-20C8-20C4189E9DC5}"/>
              </a:ext>
            </a:extLst>
          </p:cNvPr>
          <p:cNvSpPr txBox="1"/>
          <p:nvPr/>
        </p:nvSpPr>
        <p:spPr>
          <a:xfrm>
            <a:off x="1099632" y="376286"/>
            <a:ext cx="8354333" cy="596445"/>
          </a:xfrm>
          <a:prstGeom prst="rect">
            <a:avLst/>
          </a:prstGeom>
          <a:noFill/>
        </p:spPr>
        <p:txBody>
          <a:bodyPr wrap="square">
            <a:spAutoFit/>
          </a:bodyPr>
          <a:lstStyle/>
          <a:p>
            <a:pPr defTabSz="914400">
              <a:lnSpc>
                <a:spcPct val="110000"/>
              </a:lnSpc>
              <a:spcBef>
                <a:spcPts val="700"/>
              </a:spcBef>
              <a:buClr>
                <a:schemeClr val="tx2"/>
              </a:buClr>
            </a:pPr>
            <a:r>
              <a:rPr lang="cs-CZ" sz="3200" b="1" dirty="0">
                <a:solidFill>
                  <a:schemeClr val="tx1">
                    <a:lumMod val="65000"/>
                    <a:lumOff val="35000"/>
                  </a:schemeClr>
                </a:solidFill>
              </a:rPr>
              <a:t>Boris </a:t>
            </a:r>
            <a:r>
              <a:rPr lang="cs-CZ" sz="3200" b="1" dirty="0" err="1">
                <a:solidFill>
                  <a:schemeClr val="tx1">
                    <a:lumMod val="65000"/>
                    <a:lumOff val="35000"/>
                  </a:schemeClr>
                </a:solidFill>
              </a:rPr>
              <a:t>Cyrulnik</a:t>
            </a:r>
            <a:r>
              <a:rPr lang="cs-CZ" sz="3200" b="1" dirty="0">
                <a:solidFill>
                  <a:schemeClr val="tx1">
                    <a:lumMod val="65000"/>
                    <a:lumOff val="35000"/>
                  </a:schemeClr>
                </a:solidFill>
              </a:rPr>
              <a:t>:  PARADOX RESILIENCE</a:t>
            </a:r>
          </a:p>
        </p:txBody>
      </p:sp>
      <p:sp>
        <p:nvSpPr>
          <p:cNvPr id="9" name="Zástupný obsah 4">
            <a:extLst>
              <a:ext uri="{FF2B5EF4-FFF2-40B4-BE49-F238E27FC236}">
                <a16:creationId xmlns:a16="http://schemas.microsoft.com/office/drawing/2014/main" id="{C0B00B5B-6A8E-3249-CDE7-502E6BD846FE}"/>
              </a:ext>
            </a:extLst>
          </p:cNvPr>
          <p:cNvSpPr txBox="1">
            <a:spLocks/>
          </p:cNvSpPr>
          <p:nvPr/>
        </p:nvSpPr>
        <p:spPr>
          <a:xfrm>
            <a:off x="1029890" y="1885211"/>
            <a:ext cx="7650453" cy="128298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cs-CZ" sz="2400" dirty="0"/>
              <a:t>"protože </a:t>
            </a:r>
            <a:r>
              <a:rPr lang="cs-CZ" sz="2400" b="1" dirty="0"/>
              <a:t>společnost </a:t>
            </a:r>
            <a:r>
              <a:rPr lang="cs-CZ" sz="2400" dirty="0"/>
              <a:t>věří, že osud těchto lidí je nevyhnutelný, ponechává je napospas jejich bídnému osudu. Výsledkem je sebenaplňující se proroctví. “</a:t>
            </a:r>
          </a:p>
        </p:txBody>
      </p:sp>
      <p:sp>
        <p:nvSpPr>
          <p:cNvPr id="10" name="Zástupný obsah 4">
            <a:extLst>
              <a:ext uri="{FF2B5EF4-FFF2-40B4-BE49-F238E27FC236}">
                <a16:creationId xmlns:a16="http://schemas.microsoft.com/office/drawing/2014/main" id="{1150B706-BE9B-42F9-F927-B6BDEF75DBCD}"/>
              </a:ext>
            </a:extLst>
          </p:cNvPr>
          <p:cNvSpPr txBox="1">
            <a:spLocks/>
          </p:cNvSpPr>
          <p:nvPr/>
        </p:nvSpPr>
        <p:spPr>
          <a:xfrm>
            <a:off x="1029889" y="3289974"/>
            <a:ext cx="7650453" cy="128298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cs-CZ" sz="2400" dirty="0"/>
              <a:t>"Ti, kteří se zhroutili, nebyli ti, kteří trpěli největším násilím, ale ti, kteří byli nejvíce izolováni a měli </a:t>
            </a:r>
            <a:r>
              <a:rPr lang="cs-CZ" sz="2400" b="1" dirty="0"/>
              <a:t>nejmenší podporu</a:t>
            </a:r>
            <a:r>
              <a:rPr lang="cs-CZ" sz="2400" dirty="0"/>
              <a:t>.“</a:t>
            </a:r>
          </a:p>
        </p:txBody>
      </p:sp>
      <p:sp>
        <p:nvSpPr>
          <p:cNvPr id="13" name="Zástupný obsah 4">
            <a:extLst>
              <a:ext uri="{FF2B5EF4-FFF2-40B4-BE49-F238E27FC236}">
                <a16:creationId xmlns:a16="http://schemas.microsoft.com/office/drawing/2014/main" id="{07438329-FAB2-4A99-BFF8-89B67C406A34}"/>
              </a:ext>
            </a:extLst>
          </p:cNvPr>
          <p:cNvSpPr txBox="1">
            <a:spLocks/>
          </p:cNvSpPr>
          <p:nvPr/>
        </p:nvSpPr>
        <p:spPr>
          <a:xfrm>
            <a:off x="1029889" y="4699070"/>
            <a:ext cx="10612575" cy="87671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cs-CZ" sz="2400" b="1" dirty="0">
                <a:solidFill>
                  <a:schemeClr val="accent5">
                    <a:lumMod val="50000"/>
                  </a:schemeClr>
                </a:solidFill>
              </a:rPr>
              <a:t>2. Vyžadovat od  těch, kteří byli postiženi, aby se „vzmužili“ a neobtěžovali nás svými problémy</a:t>
            </a:r>
          </a:p>
        </p:txBody>
      </p:sp>
      <p:sp>
        <p:nvSpPr>
          <p:cNvPr id="16" name="TextovéPole 15">
            <a:extLst>
              <a:ext uri="{FF2B5EF4-FFF2-40B4-BE49-F238E27FC236}">
                <a16:creationId xmlns:a16="http://schemas.microsoft.com/office/drawing/2014/main" id="{E67012C0-EBF5-0594-D41D-FE7F16B153EA}"/>
              </a:ext>
            </a:extLst>
          </p:cNvPr>
          <p:cNvSpPr txBox="1"/>
          <p:nvPr/>
        </p:nvSpPr>
        <p:spPr>
          <a:xfrm>
            <a:off x="1099632" y="5489419"/>
            <a:ext cx="9346226" cy="1200329"/>
          </a:xfrm>
          <a:prstGeom prst="rect">
            <a:avLst/>
          </a:prstGeom>
          <a:noFill/>
        </p:spPr>
        <p:txBody>
          <a:bodyPr wrap="square">
            <a:spAutoFit/>
          </a:bodyPr>
          <a:lstStyle/>
          <a:p>
            <a:r>
              <a:rPr lang="cs-CZ" sz="2400" dirty="0">
                <a:solidFill>
                  <a:schemeClr val="tx1">
                    <a:lumMod val="65000"/>
                    <a:lumOff val="35000"/>
                  </a:schemeClr>
                </a:solidFill>
              </a:rPr>
              <a:t>Tvrzení, že všechno se dá zvládnout, vás chránilo před pravdou. Stále se snažíte chránit svůj vlastní klid tím, že hromadíte svědectví těch, kteří dokázali přežít. </a:t>
            </a:r>
          </a:p>
        </p:txBody>
      </p:sp>
    </p:spTree>
    <p:extLst>
      <p:ext uri="{BB962C8B-B14F-4D97-AF65-F5344CB8AC3E}">
        <p14:creationId xmlns:p14="http://schemas.microsoft.com/office/powerpoint/2010/main" val="6109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0A9930-9203-FC5F-8A5E-2BDBB8A8BA40}"/>
              </a:ext>
            </a:extLst>
          </p:cNvPr>
          <p:cNvSpPr>
            <a:spLocks noGrp="1"/>
          </p:cNvSpPr>
          <p:nvPr>
            <p:ph type="title"/>
          </p:nvPr>
        </p:nvSpPr>
        <p:spPr/>
        <p:txBody>
          <a:bodyPr>
            <a:normAutofit/>
          </a:bodyPr>
          <a:lstStyle/>
          <a:p>
            <a:r>
              <a:rPr lang="cs-CZ" sz="3200" dirty="0" err="1"/>
              <a:t>Resilience</a:t>
            </a:r>
            <a:r>
              <a:rPr lang="cs-CZ" sz="3200" dirty="0"/>
              <a:t> mezi bezmocí a vyhořením</a:t>
            </a:r>
          </a:p>
        </p:txBody>
      </p:sp>
      <p:sp>
        <p:nvSpPr>
          <p:cNvPr id="4" name="Zástupný symbol pro číslo snímku 3">
            <a:extLst>
              <a:ext uri="{FF2B5EF4-FFF2-40B4-BE49-F238E27FC236}">
                <a16:creationId xmlns:a16="http://schemas.microsoft.com/office/drawing/2014/main" id="{3BEDCEA8-345E-6A81-3A7F-F7BB823D3716}"/>
              </a:ext>
            </a:extLst>
          </p:cNvPr>
          <p:cNvSpPr>
            <a:spLocks noGrp="1"/>
          </p:cNvSpPr>
          <p:nvPr>
            <p:ph type="sldNum" sz="quarter" idx="12"/>
          </p:nvPr>
        </p:nvSpPr>
        <p:spPr/>
        <p:txBody>
          <a:bodyPr/>
          <a:lstStyle/>
          <a:p>
            <a:fld id="{AAEC399A-1DCE-FF42-80FF-8A51B3572D4B}" type="slidenum">
              <a:rPr lang="cs-CZ" smtClean="0"/>
              <a:t>7</a:t>
            </a:fld>
            <a:endParaRPr lang="cs-CZ"/>
          </a:p>
        </p:txBody>
      </p:sp>
      <p:sp>
        <p:nvSpPr>
          <p:cNvPr id="6" name="Zástupný obsah 6">
            <a:extLst>
              <a:ext uri="{FF2B5EF4-FFF2-40B4-BE49-F238E27FC236}">
                <a16:creationId xmlns:a16="http://schemas.microsoft.com/office/drawing/2014/main" id="{AE5E8044-2394-5D51-2E3C-6E597EEB914C}"/>
              </a:ext>
            </a:extLst>
          </p:cNvPr>
          <p:cNvSpPr>
            <a:spLocks noGrp="1"/>
          </p:cNvSpPr>
          <p:nvPr>
            <p:ph idx="1"/>
          </p:nvPr>
        </p:nvSpPr>
        <p:spPr>
          <a:xfrm>
            <a:off x="1142462" y="1404617"/>
            <a:ext cx="10179050" cy="469900"/>
          </a:xfrm>
        </p:spPr>
        <p:txBody>
          <a:bodyPr>
            <a:normAutofit fontScale="25000" lnSpcReduction="20000"/>
          </a:bodyPr>
          <a:lstStyle/>
          <a:p>
            <a:r>
              <a:rPr lang="cs-CZ" sz="12800" dirty="0">
                <a:solidFill>
                  <a:schemeClr val="tx1"/>
                </a:solidFill>
              </a:rPr>
              <a:t>Mýtické pojetí drsného jedince, který překonává nepřízeň osudu díky svému úsilí, nelze vědecky potvrdit. </a:t>
            </a:r>
          </a:p>
          <a:p>
            <a:r>
              <a:rPr lang="cs-CZ" sz="12800" dirty="0" err="1">
                <a:solidFill>
                  <a:schemeClr val="tx1"/>
                </a:solidFill>
              </a:rPr>
              <a:t>Selfhelp</a:t>
            </a:r>
            <a:r>
              <a:rPr lang="cs-CZ" sz="12800" dirty="0">
                <a:solidFill>
                  <a:schemeClr val="tx1"/>
                </a:solidFill>
              </a:rPr>
              <a:t> je slepá ulička, která přetěžuje jednotlivce nárokem na něco, co není čistě jejich odpovědností. </a:t>
            </a:r>
          </a:p>
          <a:p>
            <a:r>
              <a:rPr lang="cs-CZ" sz="12800" dirty="0">
                <a:solidFill>
                  <a:schemeClr val="tx1"/>
                </a:solidFill>
              </a:rPr>
              <a:t>Stejně mýtická je představa traumatu jako konečné stanice</a:t>
            </a:r>
          </a:p>
          <a:p>
            <a:r>
              <a:rPr lang="cs-CZ" sz="12800" dirty="0">
                <a:solidFill>
                  <a:schemeClr val="tx1"/>
                </a:solidFill>
              </a:rPr>
              <a:t>To, co nás činí odolnými, není jen to, co je v nás, ale také prostředí, ve kterém žijeme</a:t>
            </a:r>
            <a:r>
              <a:rPr lang="cs-CZ" sz="12800" dirty="0"/>
              <a:t>.</a:t>
            </a:r>
          </a:p>
          <a:p>
            <a:r>
              <a:rPr lang="cs-CZ" sz="12800" dirty="0"/>
              <a:t>Významná role společnosti a institucí</a:t>
            </a:r>
          </a:p>
          <a:p>
            <a:endParaRPr lang="cs-CZ" sz="12800" dirty="0">
              <a:highlight>
                <a:srgbClr val="FFFF00"/>
              </a:highlight>
            </a:endParaRPr>
          </a:p>
          <a:p>
            <a:endParaRPr lang="cs-CZ" dirty="0"/>
          </a:p>
        </p:txBody>
      </p:sp>
    </p:spTree>
    <p:extLst>
      <p:ext uri="{BB962C8B-B14F-4D97-AF65-F5344CB8AC3E}">
        <p14:creationId xmlns:p14="http://schemas.microsoft.com/office/powerpoint/2010/main" val="3624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491A6573-D93C-A4FB-3E66-2F972536906C}"/>
              </a:ext>
            </a:extLst>
          </p:cNvPr>
          <p:cNvGrpSpPr/>
          <p:nvPr/>
        </p:nvGrpSpPr>
        <p:grpSpPr>
          <a:xfrm>
            <a:off x="7109438" y="2490267"/>
            <a:ext cx="2998694" cy="2998694"/>
            <a:chOff x="635503" y="1936655"/>
            <a:chExt cx="2998694" cy="2998694"/>
          </a:xfrm>
          <a:scene3d>
            <a:camera prst="orthographicFront"/>
            <a:lightRig rig="chilly" dir="t"/>
          </a:scene3d>
        </p:grpSpPr>
        <p:sp>
          <p:nvSpPr>
            <p:cNvPr id="4" name="Ovál 3">
              <a:extLst>
                <a:ext uri="{FF2B5EF4-FFF2-40B4-BE49-F238E27FC236}">
                  <a16:creationId xmlns:a16="http://schemas.microsoft.com/office/drawing/2014/main" id="{32A61319-8759-59BD-D568-DEDF4D7DCFBF}"/>
                </a:ext>
              </a:extLst>
            </p:cNvPr>
            <p:cNvSpPr/>
            <p:nvPr/>
          </p:nvSpPr>
          <p:spPr>
            <a:xfrm>
              <a:off x="635503" y="1936655"/>
              <a:ext cx="2998694" cy="2998694"/>
            </a:xfrm>
            <a:prstGeom prst="ellipse">
              <a:avLst/>
            </a:prstGeom>
            <a:sp3d prstMaterial="translucentPowder">
              <a:bevelT w="127000" h="25400" prst="softRound"/>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5" name="Ovál 4">
              <a:extLst>
                <a:ext uri="{FF2B5EF4-FFF2-40B4-BE49-F238E27FC236}">
                  <a16:creationId xmlns:a16="http://schemas.microsoft.com/office/drawing/2014/main" id="{08C87D74-44EF-A75B-799E-454E09002828}"/>
                </a:ext>
              </a:extLst>
            </p:cNvPr>
            <p:cNvSpPr txBox="1"/>
            <p:nvPr/>
          </p:nvSpPr>
          <p:spPr>
            <a:xfrm>
              <a:off x="761435" y="2489922"/>
              <a:ext cx="2872762" cy="161319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cs-CZ" sz="2300" kern="1200" dirty="0"/>
                <a:t>  </a:t>
              </a:r>
              <a:r>
                <a:rPr lang="cs-CZ" sz="2300" b="1" kern="1200" dirty="0"/>
                <a:t>Dokumentární kvalitativní výzkum </a:t>
              </a:r>
            </a:p>
          </p:txBody>
        </p:sp>
      </p:grpSp>
      <p:pic>
        <p:nvPicPr>
          <p:cNvPr id="4098" name="Picture 2" descr="Může jít o obrázek kniha a text, kde se píše Alice Barbora Koubová Baronová ft. Dita DitaPe Pepe ODOLNÁ bezmoci Mezi tyranii a 887008 9 788090 wo-men Filosoficky ústav ISBN 978-80-908870-0-8 AV ČR">
            <a:extLst>
              <a:ext uri="{FF2B5EF4-FFF2-40B4-BE49-F238E27FC236}">
                <a16:creationId xmlns:a16="http://schemas.microsoft.com/office/drawing/2014/main" id="{8EF2A046-291E-35E3-7E74-94FA75BF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700" y="1638300"/>
            <a:ext cx="4925300" cy="4925300"/>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text 6">
            <a:extLst>
              <a:ext uri="{FF2B5EF4-FFF2-40B4-BE49-F238E27FC236}">
                <a16:creationId xmlns:a16="http://schemas.microsoft.com/office/drawing/2014/main" id="{287730BE-6823-1A19-FC80-CA8DD81F3810}"/>
              </a:ext>
            </a:extLst>
          </p:cNvPr>
          <p:cNvSpPr>
            <a:spLocks noGrp="1"/>
          </p:cNvSpPr>
          <p:nvPr>
            <p:ph type="body" sz="quarter" idx="11"/>
          </p:nvPr>
        </p:nvSpPr>
        <p:spPr>
          <a:xfrm>
            <a:off x="931673" y="391138"/>
            <a:ext cx="11415713" cy="647700"/>
          </a:xfrm>
        </p:spPr>
        <p:txBody>
          <a:bodyPr/>
          <a:lstStyle/>
          <a:p>
            <a:r>
              <a:rPr lang="cs-CZ" dirty="0"/>
              <a:t>Odolná společnost. Mezi bezmocí a tyranií</a:t>
            </a:r>
          </a:p>
        </p:txBody>
      </p:sp>
    </p:spTree>
    <p:extLst>
      <p:ext uri="{BB962C8B-B14F-4D97-AF65-F5344CB8AC3E}">
        <p14:creationId xmlns:p14="http://schemas.microsoft.com/office/powerpoint/2010/main" val="250284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Monografie Strategie resilience v ČR"/>
          <p:cNvSpPr txBox="1"/>
          <p:nvPr/>
        </p:nvSpPr>
        <p:spPr>
          <a:xfrm flipH="1">
            <a:off x="594913" y="1047980"/>
            <a:ext cx="754916"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228600">
              <a:defRPr sz="4800">
                <a:solidFill>
                  <a:srgbClr val="000000"/>
                </a:solidFill>
                <a:latin typeface="Roboto Slab Regular Regular"/>
                <a:ea typeface="Roboto Slab Regular Regular"/>
                <a:cs typeface="Roboto Slab Regular Regular"/>
                <a:sym typeface="Roboto Slab Regular Regular"/>
              </a:defRPr>
            </a:pPr>
            <a:endParaRPr sz="2400" dirty="0">
              <a:latin typeface="Roboto Slab Regular Bold"/>
              <a:ea typeface="Roboto Slab Regular Bold"/>
              <a:cs typeface="Roboto Slab Regular Bold"/>
              <a:sym typeface="Roboto Slab Regular Bold"/>
            </a:endParaRPr>
          </a:p>
        </p:txBody>
      </p:sp>
      <p:pic>
        <p:nvPicPr>
          <p:cNvPr id="223" name="Bagarova.png" descr="Bagarov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693" y="638451"/>
            <a:ext cx="1270001" cy="1270001"/>
          </a:xfrm>
          <a:prstGeom prst="rect">
            <a:avLst/>
          </a:prstGeom>
          <a:ln w="12700">
            <a:miter lim="400000"/>
          </a:ln>
        </p:spPr>
      </p:pic>
      <p:sp>
        <p:nvSpPr>
          <p:cNvPr id="224" name="Simona Bagarová…"/>
          <p:cNvSpPr txBox="1"/>
          <p:nvPr/>
        </p:nvSpPr>
        <p:spPr>
          <a:xfrm>
            <a:off x="874019" y="2247837"/>
            <a:ext cx="1586526" cy="622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t>Simona </a:t>
            </a:r>
            <a:r>
              <a:rPr sz="1600" dirty="0" err="1"/>
              <a:t>Bagarová</a:t>
            </a:r>
            <a:endParaRPr sz="1600" dirty="0"/>
          </a:p>
          <a:p>
            <a:pPr defTabSz="228600">
              <a:lnSpc>
                <a:spcPct val="120000"/>
              </a:lnSpc>
              <a:defRPr sz="1800">
                <a:solidFill>
                  <a:srgbClr val="000000"/>
                </a:solidFill>
                <a:latin typeface="Roboto Slab Regular Regular"/>
                <a:ea typeface="Roboto Slab Regular Regular"/>
                <a:cs typeface="Roboto Slab Regular Regular"/>
                <a:sym typeface="Roboto Slab Regular Regular"/>
              </a:defRPr>
            </a:pPr>
            <a:r>
              <a:rPr lang="cs-CZ" sz="1600" dirty="0"/>
              <a:t>Senior care</a:t>
            </a:r>
            <a:endParaRPr sz="1600" dirty="0"/>
          </a:p>
        </p:txBody>
      </p:sp>
      <p:pic>
        <p:nvPicPr>
          <p:cNvPr id="225" name="Cepelikova.jpeg" descr="Cepelikov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41506" y="638451"/>
            <a:ext cx="1270001" cy="1268680"/>
          </a:xfrm>
          <a:prstGeom prst="rect">
            <a:avLst/>
          </a:prstGeom>
          <a:ln w="12700">
            <a:miter lim="400000"/>
          </a:ln>
        </p:spPr>
      </p:pic>
      <p:sp>
        <p:nvSpPr>
          <p:cNvPr id="226" name="Zuzana Čepelíková…"/>
          <p:cNvSpPr txBox="1"/>
          <p:nvPr/>
        </p:nvSpPr>
        <p:spPr>
          <a:xfrm>
            <a:off x="2130078" y="2161893"/>
            <a:ext cx="1666501" cy="1213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t>Zuzana </a:t>
            </a:r>
            <a:r>
              <a:rPr sz="1600" dirty="0" err="1"/>
              <a:t>Čepelíková</a:t>
            </a:r>
            <a:endParaRPr sz="1600" dirty="0"/>
          </a:p>
          <a:p>
            <a:pPr defTabSz="228600">
              <a:lnSpc>
                <a:spcPct val="120000"/>
              </a:lnSpc>
              <a:defRPr sz="1800">
                <a:solidFill>
                  <a:srgbClr val="000000"/>
                </a:solidFill>
                <a:latin typeface="Roboto Slab Regular Regular"/>
                <a:ea typeface="Roboto Slab Regular Regular"/>
                <a:cs typeface="Roboto Slab Regular Regular"/>
                <a:sym typeface="Roboto Slab Regular Regular"/>
              </a:defRPr>
            </a:pPr>
            <a:r>
              <a:rPr lang="cs-CZ" sz="1600" dirty="0"/>
              <a:t>Trauma a </a:t>
            </a:r>
            <a:r>
              <a:rPr lang="en-GB" sz="1600" dirty="0" err="1"/>
              <a:t>salutogenic</a:t>
            </a:r>
            <a:r>
              <a:rPr lang="en-GB" sz="1600" dirty="0"/>
              <a:t> therapy</a:t>
            </a:r>
          </a:p>
        </p:txBody>
      </p:sp>
      <p:pic>
        <p:nvPicPr>
          <p:cNvPr id="227" name="Sigmund Herakova.jpeg" descr="Sigmund Herakova.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83087" y="621770"/>
            <a:ext cx="1270001" cy="1270598"/>
          </a:xfrm>
          <a:prstGeom prst="rect">
            <a:avLst/>
          </a:prstGeom>
          <a:ln w="12700">
            <a:miter lim="400000"/>
          </a:ln>
        </p:spPr>
      </p:pic>
      <p:sp>
        <p:nvSpPr>
          <p:cNvPr id="228" name="Alice Sigmund Heráková…"/>
          <p:cNvSpPr txBox="1"/>
          <p:nvPr/>
        </p:nvSpPr>
        <p:spPr>
          <a:xfrm>
            <a:off x="3783087" y="2196127"/>
            <a:ext cx="1269551"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solidFill>
                  <a:srgbClr val="000000"/>
                </a:solidFill>
                <a:latin typeface="Roboto Slab Regular Bold"/>
              </a:rPr>
              <a:t>Alice Sigmund </a:t>
            </a:r>
            <a:r>
              <a:rPr sz="1600" dirty="0" err="1">
                <a:solidFill>
                  <a:srgbClr val="000000"/>
                </a:solidFill>
                <a:latin typeface="Roboto Slab Regular Bold"/>
              </a:rPr>
              <a:t>Heráková</a:t>
            </a:r>
            <a:endParaRPr sz="1600" dirty="0">
              <a:solidFill>
                <a:srgbClr val="000000"/>
              </a:solidFill>
              <a:latin typeface="Roboto Slab Regular Bold"/>
            </a:endParaRPr>
          </a:p>
          <a:p>
            <a:pPr defTabSz="228600">
              <a:lnSpc>
                <a:spcPct val="120000"/>
              </a:lnSpc>
              <a:defRPr sz="1800">
                <a:solidFill>
                  <a:srgbClr val="000000"/>
                </a:solidFill>
                <a:latin typeface="Roboto Slab Regular Regular"/>
                <a:ea typeface="Roboto Slab Regular Regular"/>
                <a:cs typeface="Roboto Slab Regular Regular"/>
                <a:sym typeface="Roboto Slab Regular Regular"/>
              </a:defRPr>
            </a:pPr>
            <a:r>
              <a:rPr lang="cs-CZ" sz="1600" dirty="0" err="1">
                <a:solidFill>
                  <a:srgbClr val="000000"/>
                </a:solidFill>
                <a:latin typeface="Roboto Slab Regular Bold"/>
              </a:rPr>
              <a:t>Minorities</a:t>
            </a:r>
            <a:r>
              <a:rPr lang="cs-CZ" sz="1600" dirty="0">
                <a:solidFill>
                  <a:srgbClr val="000000"/>
                </a:solidFill>
                <a:latin typeface="Roboto Slab Regular Bold"/>
              </a:rPr>
              <a:t> </a:t>
            </a:r>
            <a:endParaRPr sz="1600" dirty="0">
              <a:solidFill>
                <a:srgbClr val="000000"/>
              </a:solidFill>
              <a:latin typeface="Roboto Slab Regular Bold"/>
            </a:endParaRPr>
          </a:p>
        </p:txBody>
      </p:sp>
      <p:pic>
        <p:nvPicPr>
          <p:cNvPr id="229" name="Holcova.jpeg" descr="Holcova.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6936" y="645680"/>
            <a:ext cx="1270001" cy="1270001"/>
          </a:xfrm>
          <a:prstGeom prst="rect">
            <a:avLst/>
          </a:prstGeom>
          <a:ln w="12700">
            <a:miter lim="400000"/>
          </a:ln>
        </p:spPr>
      </p:pic>
      <p:sp>
        <p:nvSpPr>
          <p:cNvPr id="230" name="Pavla Holcová…"/>
          <p:cNvSpPr txBox="1"/>
          <p:nvPr/>
        </p:nvSpPr>
        <p:spPr>
          <a:xfrm>
            <a:off x="5413375" y="2211383"/>
            <a:ext cx="1363563"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a:defRPr lang="cs-CZ"/>
            </a:defPPr>
            <a:lvl1pPr defTabSz="228600">
              <a:lnSpc>
                <a:spcPct val="120000"/>
              </a:lnSpc>
              <a:defRPr sz="900">
                <a:solidFill>
                  <a:srgbClr val="000000"/>
                </a:solidFill>
                <a:latin typeface="Roboto Slab Regular Bold"/>
                <a:ea typeface="Roboto Slab Regular Bold"/>
                <a:cs typeface="Roboto Slab Regular Bold"/>
              </a:defRPr>
            </a:lvl1pPr>
          </a:lstStyle>
          <a:p>
            <a:r>
              <a:rPr sz="1600" dirty="0" err="1"/>
              <a:t>Pavla</a:t>
            </a:r>
            <a:r>
              <a:rPr sz="1600" dirty="0"/>
              <a:t> </a:t>
            </a:r>
            <a:r>
              <a:rPr sz="1600" dirty="0" err="1"/>
              <a:t>Holcová</a:t>
            </a:r>
            <a:endParaRPr sz="1600" dirty="0"/>
          </a:p>
          <a:p>
            <a:r>
              <a:rPr lang="cs-CZ" sz="1600" dirty="0" err="1"/>
              <a:t>Investigative</a:t>
            </a:r>
            <a:r>
              <a:rPr lang="cs-CZ" sz="1600" dirty="0"/>
              <a:t> </a:t>
            </a:r>
            <a:r>
              <a:rPr lang="cs-CZ" sz="1600" dirty="0" err="1"/>
              <a:t>journalism</a:t>
            </a:r>
            <a:endParaRPr sz="1600" dirty="0"/>
          </a:p>
        </p:txBody>
      </p:sp>
      <p:pic>
        <p:nvPicPr>
          <p:cNvPr id="231" name="Houdek Lukas.jpeg" descr="Houdek Lukas.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034837" y="645680"/>
            <a:ext cx="1270001" cy="1271270"/>
          </a:xfrm>
          <a:prstGeom prst="rect">
            <a:avLst/>
          </a:prstGeom>
          <a:ln w="12700">
            <a:miter lim="400000"/>
          </a:ln>
        </p:spPr>
      </p:pic>
      <p:sp>
        <p:nvSpPr>
          <p:cNvPr id="232" name="Lukáš Houdek…"/>
          <p:cNvSpPr txBox="1"/>
          <p:nvPr/>
        </p:nvSpPr>
        <p:spPr>
          <a:xfrm>
            <a:off x="7006634" y="2371590"/>
            <a:ext cx="1666501" cy="914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err="1">
                <a:solidFill>
                  <a:srgbClr val="000000"/>
                </a:solidFill>
                <a:latin typeface="Roboto Slab Regular Bold"/>
              </a:rPr>
              <a:t>Lukáš</a:t>
            </a:r>
            <a:r>
              <a:rPr sz="1600" dirty="0">
                <a:solidFill>
                  <a:srgbClr val="000000"/>
                </a:solidFill>
                <a:latin typeface="Roboto Slab Regular Bold"/>
              </a:rPr>
              <a:t> </a:t>
            </a:r>
            <a:r>
              <a:rPr sz="1600" dirty="0" err="1">
                <a:solidFill>
                  <a:srgbClr val="000000"/>
                </a:solidFill>
                <a:latin typeface="Roboto Slab Regular Bold"/>
              </a:rPr>
              <a:t>Houdek</a:t>
            </a:r>
            <a:endParaRPr sz="1600" dirty="0">
              <a:solidFill>
                <a:srgbClr val="000000"/>
              </a:solidFill>
              <a:latin typeface="Roboto Slab Regular Bold"/>
            </a:endParaRPr>
          </a:p>
          <a:p>
            <a:pPr defTabSz="228600">
              <a:lnSpc>
                <a:spcPct val="120000"/>
              </a:lnSpc>
              <a:defRPr sz="1800">
                <a:solidFill>
                  <a:srgbClr val="000000"/>
                </a:solidFill>
                <a:latin typeface="Roboto Slab Regular Regular"/>
                <a:ea typeface="Roboto Slab Regular Regular"/>
                <a:cs typeface="Roboto Slab Regular Regular"/>
                <a:sym typeface="Roboto Slab Regular Regular"/>
              </a:defRPr>
            </a:pPr>
            <a:r>
              <a:rPr lang="cs-CZ" sz="1600" dirty="0">
                <a:solidFill>
                  <a:srgbClr val="000000"/>
                </a:solidFill>
                <a:latin typeface="Roboto Slab Regular Bold"/>
              </a:rPr>
              <a:t>Anti-</a:t>
            </a:r>
            <a:r>
              <a:rPr lang="cs-CZ" sz="1600" dirty="0" err="1">
                <a:solidFill>
                  <a:srgbClr val="000000"/>
                </a:solidFill>
                <a:latin typeface="Roboto Slab Regular Bold"/>
              </a:rPr>
              <a:t>discrimination</a:t>
            </a:r>
            <a:endParaRPr sz="1600" dirty="0">
              <a:solidFill>
                <a:srgbClr val="000000"/>
              </a:solidFill>
              <a:latin typeface="Roboto Slab Regular Bold"/>
            </a:endParaRPr>
          </a:p>
        </p:txBody>
      </p:sp>
      <p:pic>
        <p:nvPicPr>
          <p:cNvPr id="233" name="Houdek Pavel.jpeg" descr="Houdek Pavel.jpeg"/>
          <p:cNvPicPr>
            <a:picLocks noChangeAspect="1"/>
          </p:cNvPicPr>
          <p:nvPr/>
        </p:nvPicPr>
        <p:blipFill>
          <a:blip r:embed="rId7"/>
          <a:stretch>
            <a:fillRect/>
          </a:stretch>
        </p:blipFill>
        <p:spPr>
          <a:xfrm>
            <a:off x="8748462" y="645680"/>
            <a:ext cx="1270001" cy="1270001"/>
          </a:xfrm>
          <a:prstGeom prst="rect">
            <a:avLst/>
          </a:prstGeom>
          <a:ln w="12700">
            <a:miter lim="400000"/>
          </a:ln>
        </p:spPr>
      </p:pic>
      <p:sp>
        <p:nvSpPr>
          <p:cNvPr id="234" name="Pavel Houdek…"/>
          <p:cNvSpPr txBox="1"/>
          <p:nvPr/>
        </p:nvSpPr>
        <p:spPr>
          <a:xfrm>
            <a:off x="8757138" y="2189159"/>
            <a:ext cx="1321626" cy="1505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solidFill>
                  <a:srgbClr val="000000"/>
                </a:solidFill>
                <a:latin typeface="Roboto Slab Regular Bold"/>
              </a:rPr>
              <a:t>Pavel </a:t>
            </a:r>
            <a:r>
              <a:rPr sz="1600" dirty="0" err="1">
                <a:solidFill>
                  <a:srgbClr val="000000"/>
                </a:solidFill>
                <a:latin typeface="Roboto Slab Regular Bold"/>
              </a:rPr>
              <a:t>Houdek</a:t>
            </a:r>
            <a:endParaRPr sz="1600" dirty="0">
              <a:solidFill>
                <a:srgbClr val="000000"/>
              </a:solidFill>
              <a:latin typeface="Roboto Slab Regular Bold"/>
            </a:endParaRPr>
          </a:p>
          <a:p>
            <a:pPr defTabSz="228600">
              <a:lnSpc>
                <a:spcPct val="120000"/>
              </a:lnSpc>
              <a:defRPr sz="1800">
                <a:solidFill>
                  <a:srgbClr val="000000"/>
                </a:solidFill>
                <a:latin typeface="Roboto Slab Regular Regular"/>
                <a:ea typeface="Roboto Slab Regular Regular"/>
                <a:cs typeface="Roboto Slab Regular Regular"/>
                <a:sym typeface="Roboto Slab Regular Regular"/>
              </a:defRPr>
            </a:pPr>
            <a:r>
              <a:rPr lang="cs-CZ" sz="1600" dirty="0" err="1">
                <a:solidFill>
                  <a:srgbClr val="000000"/>
                </a:solidFill>
                <a:latin typeface="Roboto Slab Regular Bold"/>
              </a:rPr>
              <a:t>Feminisms</a:t>
            </a:r>
            <a:r>
              <a:rPr lang="cs-CZ" sz="1600" dirty="0">
                <a:solidFill>
                  <a:srgbClr val="000000"/>
                </a:solidFill>
                <a:latin typeface="Roboto Slab Regular Bold"/>
              </a:rPr>
              <a:t>, </a:t>
            </a:r>
            <a:r>
              <a:rPr lang="cs-CZ" sz="1600" dirty="0" err="1">
                <a:solidFill>
                  <a:srgbClr val="000000"/>
                </a:solidFill>
                <a:latin typeface="Roboto Slab Regular Bold"/>
              </a:rPr>
              <a:t>physical</a:t>
            </a:r>
            <a:r>
              <a:rPr lang="cs-CZ" sz="1600" dirty="0">
                <a:solidFill>
                  <a:srgbClr val="000000"/>
                </a:solidFill>
                <a:latin typeface="Roboto Slab Regular Bold"/>
              </a:rPr>
              <a:t> </a:t>
            </a:r>
            <a:r>
              <a:rPr lang="cs-CZ" sz="1600" dirty="0" err="1">
                <a:solidFill>
                  <a:srgbClr val="000000"/>
                </a:solidFill>
                <a:latin typeface="Roboto Slab Regular Bold"/>
              </a:rPr>
              <a:t>selfdefense</a:t>
            </a:r>
            <a:endParaRPr sz="1600" dirty="0">
              <a:solidFill>
                <a:srgbClr val="000000"/>
              </a:solidFill>
              <a:latin typeface="Roboto Slab Regular Bold"/>
            </a:endParaRPr>
          </a:p>
        </p:txBody>
      </p:sp>
      <p:pic>
        <p:nvPicPr>
          <p:cNvPr id="235" name="Karnikova.jpeg" descr="Karnikova.jpe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63546" y="3987685"/>
            <a:ext cx="1268589" cy="1270001"/>
          </a:xfrm>
          <a:prstGeom prst="rect">
            <a:avLst/>
          </a:prstGeom>
          <a:ln w="12700">
            <a:miter lim="400000"/>
          </a:ln>
        </p:spPr>
      </p:pic>
      <p:sp>
        <p:nvSpPr>
          <p:cNvPr id="236" name="Anna Kárníková…"/>
          <p:cNvSpPr txBox="1"/>
          <p:nvPr/>
        </p:nvSpPr>
        <p:spPr>
          <a:xfrm>
            <a:off x="835876" y="5431350"/>
            <a:ext cx="1191692"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solidFill>
                  <a:srgbClr val="000000"/>
                </a:solidFill>
                <a:latin typeface="Roboto Slab Regular Bold"/>
              </a:rPr>
              <a:t>Anna </a:t>
            </a:r>
            <a:r>
              <a:rPr sz="1600" dirty="0" err="1">
                <a:solidFill>
                  <a:srgbClr val="000000"/>
                </a:solidFill>
                <a:latin typeface="Roboto Slab Regular Bold"/>
              </a:rPr>
              <a:t>Kárníková</a:t>
            </a:r>
            <a:endParaRPr sz="1600" dirty="0">
              <a:solidFill>
                <a:srgbClr val="000000"/>
              </a:solidFill>
              <a:latin typeface="Roboto Slab Regular Bold"/>
            </a:endParaRPr>
          </a:p>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err="1">
                <a:solidFill>
                  <a:srgbClr val="000000"/>
                </a:solidFill>
                <a:latin typeface="Roboto Slab Regular Bold"/>
              </a:rPr>
              <a:t>Friends</a:t>
            </a:r>
            <a:r>
              <a:rPr lang="cs-CZ" sz="1600" dirty="0">
                <a:solidFill>
                  <a:srgbClr val="000000"/>
                </a:solidFill>
                <a:latin typeface="Roboto Slab Regular Bold"/>
              </a:rPr>
              <a:t> </a:t>
            </a:r>
            <a:r>
              <a:rPr lang="cs-CZ" sz="1600" dirty="0" err="1">
                <a:solidFill>
                  <a:srgbClr val="000000"/>
                </a:solidFill>
                <a:latin typeface="Roboto Slab Regular Bold"/>
              </a:rPr>
              <a:t>of</a:t>
            </a:r>
            <a:r>
              <a:rPr lang="cs-CZ" sz="1600" dirty="0">
                <a:solidFill>
                  <a:srgbClr val="000000"/>
                </a:solidFill>
                <a:latin typeface="Roboto Slab Regular Bold"/>
              </a:rPr>
              <a:t> </a:t>
            </a:r>
            <a:r>
              <a:rPr lang="cs-CZ" sz="1600" dirty="0" err="1">
                <a:solidFill>
                  <a:srgbClr val="000000"/>
                </a:solidFill>
                <a:latin typeface="Roboto Slab Regular Bold"/>
              </a:rPr>
              <a:t>the</a:t>
            </a:r>
            <a:r>
              <a:rPr lang="cs-CZ" sz="1600" dirty="0">
                <a:solidFill>
                  <a:srgbClr val="000000"/>
                </a:solidFill>
                <a:latin typeface="Roboto Slab Regular Bold"/>
              </a:rPr>
              <a:t> </a:t>
            </a:r>
            <a:r>
              <a:rPr lang="cs-CZ" sz="1600" dirty="0" err="1">
                <a:solidFill>
                  <a:srgbClr val="000000"/>
                </a:solidFill>
                <a:latin typeface="Roboto Slab Regular Bold"/>
              </a:rPr>
              <a:t>Earth</a:t>
            </a:r>
            <a:endParaRPr sz="1600" dirty="0">
              <a:solidFill>
                <a:srgbClr val="000000"/>
              </a:solidFill>
              <a:latin typeface="Roboto Slab Regular Bold"/>
            </a:endParaRPr>
          </a:p>
        </p:txBody>
      </p:sp>
      <p:pic>
        <p:nvPicPr>
          <p:cNvPr id="237" name="Laurencikova.jpeg" descr="Laurencikova.jpe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179091" y="3987685"/>
            <a:ext cx="1272687" cy="1270001"/>
          </a:xfrm>
          <a:prstGeom prst="rect">
            <a:avLst/>
          </a:prstGeom>
          <a:ln w="12700">
            <a:miter lim="400000"/>
          </a:ln>
        </p:spPr>
      </p:pic>
      <p:sp>
        <p:nvSpPr>
          <p:cNvPr id="238" name="Klára Laurenčíková…"/>
          <p:cNvSpPr txBox="1"/>
          <p:nvPr/>
        </p:nvSpPr>
        <p:spPr>
          <a:xfrm>
            <a:off x="2027568" y="5560178"/>
            <a:ext cx="1666501"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a:solidFill>
                  <a:srgbClr val="000000"/>
                </a:solidFill>
                <a:latin typeface="Roboto Slab Regular Bold"/>
              </a:rPr>
              <a:t>K.</a:t>
            </a:r>
            <a:r>
              <a:rPr sz="1600" dirty="0" err="1">
                <a:solidFill>
                  <a:srgbClr val="000000"/>
                </a:solidFill>
                <a:latin typeface="Roboto Slab Regular Bold"/>
              </a:rPr>
              <a:t>Laurenčíková</a:t>
            </a:r>
            <a:endParaRPr sz="1600" dirty="0">
              <a:solidFill>
                <a:srgbClr val="000000"/>
              </a:solidFill>
              <a:latin typeface="Roboto Slab Regular Bold"/>
            </a:endParaRPr>
          </a:p>
          <a:p>
            <a:pPr defTabSz="228600">
              <a:lnSpc>
                <a:spcPct val="120000"/>
              </a:lnSpc>
              <a:defRPr sz="1800">
                <a:solidFill>
                  <a:srgbClr val="000000"/>
                </a:solidFill>
                <a:latin typeface="Roboto Slab Regular Regular"/>
                <a:ea typeface="Roboto Slab Regular Regular"/>
                <a:cs typeface="Roboto Slab Regular Regular"/>
                <a:sym typeface="Roboto Slab Regular Regular"/>
              </a:defRPr>
            </a:pPr>
            <a:r>
              <a:rPr lang="cs-CZ" sz="1600" dirty="0" err="1">
                <a:solidFill>
                  <a:srgbClr val="000000"/>
                </a:solidFill>
                <a:latin typeface="Roboto Slab Regular Bold"/>
              </a:rPr>
              <a:t>Inclusion</a:t>
            </a:r>
            <a:r>
              <a:rPr lang="cs-CZ" sz="1600" dirty="0">
                <a:solidFill>
                  <a:srgbClr val="000000"/>
                </a:solidFill>
                <a:latin typeface="Roboto Slab Regular Bold"/>
              </a:rPr>
              <a:t>, </a:t>
            </a:r>
            <a:r>
              <a:rPr lang="cs-CZ" sz="1600" dirty="0" err="1">
                <a:solidFill>
                  <a:srgbClr val="000000"/>
                </a:solidFill>
                <a:latin typeface="Roboto Slab Regular Bold"/>
              </a:rPr>
              <a:t>human</a:t>
            </a:r>
            <a:r>
              <a:rPr lang="cs-CZ" sz="1600" dirty="0">
                <a:solidFill>
                  <a:srgbClr val="000000"/>
                </a:solidFill>
                <a:latin typeface="Roboto Slab Regular Bold"/>
              </a:rPr>
              <a:t> </a:t>
            </a:r>
            <a:r>
              <a:rPr lang="cs-CZ" sz="1600" dirty="0" err="1">
                <a:solidFill>
                  <a:srgbClr val="000000"/>
                </a:solidFill>
                <a:latin typeface="Roboto Slab Regular Bold"/>
              </a:rPr>
              <a:t>right</a:t>
            </a:r>
            <a:r>
              <a:rPr lang="cs-CZ" sz="1600" dirty="0">
                <a:solidFill>
                  <a:srgbClr val="000000"/>
                </a:solidFill>
                <a:latin typeface="Roboto Slab Regular Bold"/>
              </a:rPr>
              <a:t> </a:t>
            </a:r>
            <a:r>
              <a:rPr lang="cs-CZ" sz="1600" dirty="0" err="1">
                <a:solidFill>
                  <a:srgbClr val="000000"/>
                </a:solidFill>
                <a:latin typeface="Roboto Slab Regular Bold"/>
              </a:rPr>
              <a:t>attaché</a:t>
            </a:r>
            <a:endParaRPr sz="1600" dirty="0">
              <a:solidFill>
                <a:srgbClr val="000000"/>
              </a:solidFill>
              <a:latin typeface="Roboto Slab Regular Bold"/>
            </a:endParaRPr>
          </a:p>
        </p:txBody>
      </p:sp>
      <p:sp>
        <p:nvSpPr>
          <p:cNvPr id="239" name="Jiří Šedivý Evropská obranná agentura: vojenská bezpečnost a odolnost"/>
          <p:cNvSpPr txBox="1"/>
          <p:nvPr/>
        </p:nvSpPr>
        <p:spPr>
          <a:xfrm>
            <a:off x="3808487" y="5485756"/>
            <a:ext cx="1224822"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err="1">
                <a:solidFill>
                  <a:srgbClr val="000000"/>
                </a:solidFill>
                <a:latin typeface="Roboto Slab Regular Bold"/>
              </a:rPr>
              <a:t>Jiří</a:t>
            </a:r>
            <a:r>
              <a:rPr sz="1600" dirty="0">
                <a:solidFill>
                  <a:srgbClr val="000000"/>
                </a:solidFill>
                <a:latin typeface="Roboto Slab Regular Bold"/>
              </a:rPr>
              <a:t> </a:t>
            </a:r>
            <a:r>
              <a:rPr sz="1600" dirty="0" err="1">
                <a:solidFill>
                  <a:srgbClr val="000000"/>
                </a:solidFill>
                <a:latin typeface="Roboto Slab Regular Bold"/>
              </a:rPr>
              <a:t>Šedivý</a:t>
            </a:r>
            <a:br>
              <a:rPr sz="1600" dirty="0">
                <a:solidFill>
                  <a:srgbClr val="000000"/>
                </a:solidFill>
                <a:latin typeface="Roboto Slab Regular Bold"/>
              </a:rPr>
            </a:br>
            <a:r>
              <a:rPr lang="cs-CZ" sz="1600" dirty="0" err="1">
                <a:solidFill>
                  <a:srgbClr val="000000"/>
                </a:solidFill>
                <a:latin typeface="Roboto Slab Regular Bold"/>
                <a:sym typeface="Roboto Slab Regular Regular"/>
              </a:rPr>
              <a:t>European</a:t>
            </a:r>
            <a:r>
              <a:rPr lang="cs-CZ" sz="1600" dirty="0">
                <a:solidFill>
                  <a:srgbClr val="000000"/>
                </a:solidFill>
                <a:latin typeface="Roboto Slab Regular Bold"/>
                <a:sym typeface="Roboto Slab Regular Regular"/>
              </a:rPr>
              <a:t> defense </a:t>
            </a:r>
            <a:r>
              <a:rPr lang="cs-CZ" sz="1600" dirty="0" err="1">
                <a:solidFill>
                  <a:srgbClr val="000000"/>
                </a:solidFill>
                <a:latin typeface="Roboto Slab Regular Bold"/>
                <a:sym typeface="Roboto Slab Regular Regular"/>
              </a:rPr>
              <a:t>agency</a:t>
            </a:r>
            <a:endParaRPr sz="1600" dirty="0">
              <a:solidFill>
                <a:srgbClr val="000000"/>
              </a:solidFill>
              <a:latin typeface="Roboto Slab Regular Bold"/>
              <a:sym typeface="Roboto Slab Regular Regular"/>
            </a:endParaRPr>
          </a:p>
        </p:txBody>
      </p:sp>
      <p:pic>
        <p:nvPicPr>
          <p:cNvPr id="240" name="Svetlikova.jpeg" descr="Svetlikova.jpe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5451017" y="3958768"/>
            <a:ext cx="1269564" cy="1270001"/>
          </a:xfrm>
          <a:prstGeom prst="rect">
            <a:avLst/>
          </a:prstGeom>
          <a:ln w="12700">
            <a:miter lim="400000"/>
          </a:ln>
        </p:spPr>
      </p:pic>
      <p:sp>
        <p:nvSpPr>
          <p:cNvPr id="241" name="Adriana Světlíková…"/>
          <p:cNvSpPr txBox="1"/>
          <p:nvPr/>
        </p:nvSpPr>
        <p:spPr>
          <a:xfrm>
            <a:off x="5431738" y="5431350"/>
            <a:ext cx="1326838"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solidFill>
                  <a:srgbClr val="000000"/>
                </a:solidFill>
                <a:latin typeface="Roboto Slab Regular Bold"/>
              </a:rPr>
              <a:t>A</a:t>
            </a:r>
            <a:r>
              <a:rPr lang="cs-CZ" sz="1600" dirty="0">
                <a:solidFill>
                  <a:srgbClr val="000000"/>
                </a:solidFill>
                <a:latin typeface="Roboto Slab Regular Bold"/>
              </a:rPr>
              <a:t>. </a:t>
            </a:r>
            <a:r>
              <a:rPr sz="1600" dirty="0" err="1">
                <a:solidFill>
                  <a:srgbClr val="000000"/>
                </a:solidFill>
                <a:latin typeface="Roboto Slab Regular Bold"/>
              </a:rPr>
              <a:t>Světlíková</a:t>
            </a:r>
            <a:endParaRPr sz="1600" dirty="0">
              <a:solidFill>
                <a:srgbClr val="000000"/>
              </a:solidFill>
              <a:latin typeface="Roboto Slab Regular Bold"/>
            </a:endParaRPr>
          </a:p>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err="1">
                <a:solidFill>
                  <a:srgbClr val="000000"/>
                </a:solidFill>
                <a:latin typeface="Roboto Slab Regular Bold"/>
              </a:rPr>
              <a:t>Cultural</a:t>
            </a:r>
            <a:r>
              <a:rPr lang="cs-CZ" sz="1600" dirty="0">
                <a:solidFill>
                  <a:srgbClr val="000000"/>
                </a:solidFill>
                <a:latin typeface="Roboto Slab Regular Bold"/>
              </a:rPr>
              <a:t> </a:t>
            </a:r>
            <a:r>
              <a:rPr lang="cs-CZ" sz="1600" dirty="0" err="1">
                <a:solidFill>
                  <a:srgbClr val="000000"/>
                </a:solidFill>
                <a:latin typeface="Roboto Slab Regular Bold"/>
              </a:rPr>
              <a:t>politics</a:t>
            </a:r>
            <a:r>
              <a:rPr lang="cs-CZ" sz="1600" dirty="0">
                <a:solidFill>
                  <a:srgbClr val="000000"/>
                </a:solidFill>
                <a:latin typeface="Roboto Slab Regular Bold"/>
              </a:rPr>
              <a:t> and </a:t>
            </a:r>
            <a:r>
              <a:rPr lang="cs-CZ" sz="1600" dirty="0" err="1">
                <a:solidFill>
                  <a:srgbClr val="000000"/>
                </a:solidFill>
                <a:latin typeface="Roboto Slab Regular Bold"/>
              </a:rPr>
              <a:t>arts</a:t>
            </a:r>
            <a:endParaRPr sz="1600" dirty="0">
              <a:solidFill>
                <a:srgbClr val="000000"/>
              </a:solidFill>
              <a:latin typeface="Roboto Slab Regular Bold"/>
            </a:endParaRPr>
          </a:p>
        </p:txBody>
      </p:sp>
      <p:pic>
        <p:nvPicPr>
          <p:cNvPr id="242" name="Simackova.jpeg" descr="Simackova.jpe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7066060" y="3986345"/>
            <a:ext cx="1266976" cy="1270001"/>
          </a:xfrm>
          <a:prstGeom prst="rect">
            <a:avLst/>
          </a:prstGeom>
          <a:ln w="12700">
            <a:miter lim="400000"/>
          </a:ln>
        </p:spPr>
      </p:pic>
      <p:sp>
        <p:nvSpPr>
          <p:cNvPr id="243" name="Kateřina Šimáčková…"/>
          <p:cNvSpPr txBox="1"/>
          <p:nvPr/>
        </p:nvSpPr>
        <p:spPr>
          <a:xfrm>
            <a:off x="7018264" y="5606450"/>
            <a:ext cx="1586526" cy="917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a:solidFill>
                  <a:srgbClr val="000000"/>
                </a:solidFill>
                <a:latin typeface="Roboto Slab Regular Bold"/>
              </a:rPr>
              <a:t>K</a:t>
            </a:r>
            <a:r>
              <a:rPr lang="cs-CZ" sz="1600" dirty="0">
                <a:solidFill>
                  <a:srgbClr val="000000"/>
                </a:solidFill>
                <a:latin typeface="Roboto Slab Regular Bold"/>
              </a:rPr>
              <a:t>.</a:t>
            </a:r>
            <a:r>
              <a:rPr sz="1600" dirty="0">
                <a:solidFill>
                  <a:srgbClr val="000000"/>
                </a:solidFill>
                <a:latin typeface="Roboto Slab Regular Bold"/>
              </a:rPr>
              <a:t> </a:t>
            </a:r>
            <a:r>
              <a:rPr sz="1600" dirty="0" err="1">
                <a:solidFill>
                  <a:srgbClr val="000000"/>
                </a:solidFill>
                <a:latin typeface="Roboto Slab Regular Bold"/>
              </a:rPr>
              <a:t>Šimáčková</a:t>
            </a:r>
            <a:endParaRPr sz="1600" dirty="0">
              <a:solidFill>
                <a:srgbClr val="000000"/>
              </a:solidFill>
              <a:latin typeface="Roboto Slab Regular Bold"/>
            </a:endParaRPr>
          </a:p>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err="1">
                <a:solidFill>
                  <a:srgbClr val="000000"/>
                </a:solidFill>
                <a:latin typeface="Roboto Slab Regular Bold"/>
              </a:rPr>
              <a:t>European</a:t>
            </a:r>
            <a:r>
              <a:rPr lang="cs-CZ" sz="1600" dirty="0">
                <a:solidFill>
                  <a:srgbClr val="000000"/>
                </a:solidFill>
                <a:latin typeface="Roboto Slab Regular Bold"/>
              </a:rPr>
              <a:t> </a:t>
            </a:r>
            <a:r>
              <a:rPr lang="cs-CZ" sz="1600" dirty="0" err="1">
                <a:solidFill>
                  <a:srgbClr val="000000"/>
                </a:solidFill>
                <a:latin typeface="Roboto Slab Regular Bold"/>
              </a:rPr>
              <a:t>Council</a:t>
            </a:r>
            <a:r>
              <a:rPr lang="cs-CZ" sz="1600" dirty="0">
                <a:solidFill>
                  <a:srgbClr val="000000"/>
                </a:solidFill>
                <a:latin typeface="Roboto Slab Regular Bold"/>
              </a:rPr>
              <a:t> </a:t>
            </a:r>
            <a:r>
              <a:rPr lang="cs-CZ" sz="1600" dirty="0" err="1">
                <a:solidFill>
                  <a:srgbClr val="000000"/>
                </a:solidFill>
                <a:latin typeface="Roboto Slab Regular Bold"/>
              </a:rPr>
              <a:t>for</a:t>
            </a:r>
            <a:r>
              <a:rPr lang="cs-CZ" sz="1600" dirty="0">
                <a:solidFill>
                  <a:srgbClr val="000000"/>
                </a:solidFill>
                <a:latin typeface="Roboto Slab Regular Bold"/>
              </a:rPr>
              <a:t> </a:t>
            </a:r>
            <a:r>
              <a:rPr lang="cs-CZ" sz="1600" dirty="0" err="1">
                <a:solidFill>
                  <a:srgbClr val="000000"/>
                </a:solidFill>
                <a:latin typeface="Roboto Slab Regular Bold"/>
              </a:rPr>
              <a:t>Human</a:t>
            </a:r>
            <a:r>
              <a:rPr lang="cs-CZ" sz="1600" dirty="0">
                <a:solidFill>
                  <a:srgbClr val="000000"/>
                </a:solidFill>
                <a:latin typeface="Roboto Slab Regular Bold"/>
              </a:rPr>
              <a:t> </a:t>
            </a:r>
            <a:r>
              <a:rPr lang="cs-CZ" sz="1600" dirty="0" err="1">
                <a:solidFill>
                  <a:srgbClr val="000000"/>
                </a:solidFill>
                <a:latin typeface="Roboto Slab Regular Bold"/>
              </a:rPr>
              <a:t>rights</a:t>
            </a:r>
            <a:endParaRPr sz="1600" dirty="0">
              <a:solidFill>
                <a:srgbClr val="000000"/>
              </a:solidFill>
              <a:latin typeface="Roboto Slab Regular Bold"/>
            </a:endParaRPr>
          </a:p>
        </p:txBody>
      </p:sp>
      <p:pic>
        <p:nvPicPr>
          <p:cNvPr id="244" name="Vangeli.jpeg" descr="Vangeli.jpe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8641652" y="3998416"/>
            <a:ext cx="1269945" cy="1270001"/>
          </a:xfrm>
          <a:prstGeom prst="rect">
            <a:avLst/>
          </a:prstGeom>
          <a:ln w="12700">
            <a:miter lim="400000"/>
          </a:ln>
        </p:spPr>
      </p:pic>
      <p:sp>
        <p:nvSpPr>
          <p:cNvPr id="245" name="Benedikt Vangeli…"/>
          <p:cNvSpPr txBox="1"/>
          <p:nvPr/>
        </p:nvSpPr>
        <p:spPr>
          <a:xfrm>
            <a:off x="8584700" y="5460480"/>
            <a:ext cx="1666501" cy="12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sz="1600" dirty="0" err="1">
                <a:solidFill>
                  <a:srgbClr val="000000"/>
                </a:solidFill>
                <a:latin typeface="Roboto Slab Regular Bold"/>
              </a:rPr>
              <a:t>Benedikt</a:t>
            </a:r>
            <a:r>
              <a:rPr sz="1600" dirty="0">
                <a:solidFill>
                  <a:srgbClr val="000000"/>
                </a:solidFill>
                <a:latin typeface="Roboto Slab Regular Bold"/>
              </a:rPr>
              <a:t> </a:t>
            </a:r>
            <a:r>
              <a:rPr sz="1600" dirty="0" err="1">
                <a:solidFill>
                  <a:srgbClr val="000000"/>
                </a:solidFill>
                <a:latin typeface="Roboto Slab Regular Bold"/>
              </a:rPr>
              <a:t>Vangeli</a:t>
            </a:r>
            <a:endParaRPr sz="1600" dirty="0">
              <a:solidFill>
                <a:srgbClr val="000000"/>
              </a:solidFill>
              <a:latin typeface="Roboto Slab Regular Bold"/>
            </a:endParaRPr>
          </a:p>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err="1">
                <a:solidFill>
                  <a:srgbClr val="000000"/>
                </a:solidFill>
                <a:latin typeface="Roboto Slab Regular Bold"/>
              </a:rPr>
              <a:t>Desinformation</a:t>
            </a:r>
            <a:r>
              <a:rPr lang="cs-CZ" sz="1600" dirty="0">
                <a:solidFill>
                  <a:srgbClr val="000000"/>
                </a:solidFill>
                <a:latin typeface="Roboto Slab Regular Bold"/>
              </a:rPr>
              <a:t> and hybrid </a:t>
            </a:r>
            <a:r>
              <a:rPr lang="cs-CZ" sz="1600" dirty="0" err="1">
                <a:solidFill>
                  <a:srgbClr val="000000"/>
                </a:solidFill>
                <a:latin typeface="Roboto Slab Regular Bold"/>
              </a:rPr>
              <a:t>wars</a:t>
            </a:r>
            <a:endParaRPr sz="1600" dirty="0">
              <a:solidFill>
                <a:srgbClr val="000000"/>
              </a:solidFill>
              <a:latin typeface="Roboto Slab Regular Bold"/>
            </a:endParaRPr>
          </a:p>
        </p:txBody>
      </p:sp>
      <p:pic>
        <p:nvPicPr>
          <p:cNvPr id="248" name="Sedivy.jpeg" descr="Sedivy.jpe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3763758" y="3986345"/>
            <a:ext cx="1269551" cy="1271341"/>
          </a:xfrm>
          <a:prstGeom prst="rect">
            <a:avLst/>
          </a:prstGeom>
          <a:ln w="12700">
            <a:miter lim="400000"/>
          </a:ln>
        </p:spPr>
      </p:pic>
      <p:pic>
        <p:nvPicPr>
          <p:cNvPr id="31" name="Obrázek 30">
            <a:extLst>
              <a:ext uri="{FF2B5EF4-FFF2-40B4-BE49-F238E27FC236}">
                <a16:creationId xmlns:a16="http://schemas.microsoft.com/office/drawing/2014/main" id="{E42B9AF7-8B02-344A-86AB-74F057A6D952}"/>
              </a:ext>
            </a:extLst>
          </p:cNvPr>
          <p:cNvPicPr>
            <a:picLocks noChangeAspect="1"/>
          </p:cNvPicPr>
          <p:nvPr/>
        </p:nvPicPr>
        <p:blipFill rotWithShape="1">
          <a:blip r:embed="rId14">
            <a:extLst>
              <a:ext uri="{28A0092B-C50C-407E-A947-70E740481C1C}">
                <a14:useLocalDpi xmlns:a14="http://schemas.microsoft.com/office/drawing/2010/main" val="0"/>
              </a:ext>
            </a:extLst>
          </a:blip>
          <a:srcRect l="38033" r="11358" b="4405"/>
          <a:stretch/>
        </p:blipFill>
        <p:spPr>
          <a:xfrm>
            <a:off x="10220214" y="645680"/>
            <a:ext cx="1200660" cy="1270001"/>
          </a:xfrm>
          <a:prstGeom prst="rect">
            <a:avLst/>
          </a:prstGeom>
        </p:spPr>
      </p:pic>
      <p:sp>
        <p:nvSpPr>
          <p:cNvPr id="32" name="Pavel Houdek…">
            <a:extLst>
              <a:ext uri="{FF2B5EF4-FFF2-40B4-BE49-F238E27FC236}">
                <a16:creationId xmlns:a16="http://schemas.microsoft.com/office/drawing/2014/main" id="{A7627EFA-63DE-2642-90AD-6B3CC8E23A32}"/>
              </a:ext>
            </a:extLst>
          </p:cNvPr>
          <p:cNvSpPr txBox="1"/>
          <p:nvPr/>
        </p:nvSpPr>
        <p:spPr>
          <a:xfrm>
            <a:off x="10329484" y="5577319"/>
            <a:ext cx="1747841" cy="917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a:solidFill>
                  <a:srgbClr val="000000"/>
                </a:solidFill>
                <a:latin typeface="Roboto Slab Regular Bold"/>
              </a:rPr>
              <a:t>Eva Fraňková,</a:t>
            </a:r>
          </a:p>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err="1">
                <a:solidFill>
                  <a:srgbClr val="000000"/>
                </a:solidFill>
                <a:latin typeface="Roboto Slab Regular Bold"/>
              </a:rPr>
              <a:t>Degrowth</a:t>
            </a:r>
            <a:r>
              <a:rPr lang="cs-CZ" sz="1600" dirty="0">
                <a:solidFill>
                  <a:srgbClr val="000000"/>
                </a:solidFill>
                <a:latin typeface="Roboto Slab Regular Bold"/>
              </a:rPr>
              <a:t>, </a:t>
            </a:r>
            <a:r>
              <a:rPr lang="cs-CZ" sz="1600" dirty="0" err="1">
                <a:solidFill>
                  <a:srgbClr val="000000"/>
                </a:solidFill>
                <a:latin typeface="Roboto Slab Regular Bold"/>
              </a:rPr>
              <a:t>Circular</a:t>
            </a:r>
            <a:r>
              <a:rPr lang="cs-CZ" sz="1600" dirty="0">
                <a:solidFill>
                  <a:srgbClr val="000000"/>
                </a:solidFill>
                <a:latin typeface="Roboto Slab Regular Bold"/>
              </a:rPr>
              <a:t> </a:t>
            </a:r>
            <a:r>
              <a:rPr lang="cs-CZ" sz="1600" dirty="0" err="1">
                <a:solidFill>
                  <a:srgbClr val="000000"/>
                </a:solidFill>
                <a:latin typeface="Roboto Slab Regular Bold"/>
              </a:rPr>
              <a:t>Economy</a:t>
            </a:r>
            <a:endParaRPr sz="1600" dirty="0">
              <a:solidFill>
                <a:srgbClr val="000000"/>
              </a:solidFill>
              <a:latin typeface="Roboto Slab Regular Bold"/>
            </a:endParaRPr>
          </a:p>
        </p:txBody>
      </p:sp>
      <p:pic>
        <p:nvPicPr>
          <p:cNvPr id="4098" name="Picture 2" descr="Eva Fraňková | Sluňákov">
            <a:extLst>
              <a:ext uri="{FF2B5EF4-FFF2-40B4-BE49-F238E27FC236}">
                <a16:creationId xmlns:a16="http://schemas.microsoft.com/office/drawing/2014/main" id="{4FA4BB6D-8D26-244A-B800-C31ED84F6B5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333" r="6171"/>
          <a:stretch/>
        </p:blipFill>
        <p:spPr bwMode="auto">
          <a:xfrm>
            <a:off x="10220214" y="4010489"/>
            <a:ext cx="1429187" cy="1245857"/>
          </a:xfrm>
          <a:prstGeom prst="rect">
            <a:avLst/>
          </a:prstGeom>
          <a:noFill/>
          <a:extLst>
            <a:ext uri="{909E8E84-426E-40DD-AFC4-6F175D3DCCD1}">
              <a14:hiddenFill xmlns:a14="http://schemas.microsoft.com/office/drawing/2010/main">
                <a:solidFill>
                  <a:srgbClr val="FFFFFF"/>
                </a:solidFill>
              </a14:hiddenFill>
            </a:ext>
          </a:extLst>
        </p:spPr>
      </p:pic>
      <p:sp>
        <p:nvSpPr>
          <p:cNvPr id="34" name="Pavel Houdek…">
            <a:extLst>
              <a:ext uri="{FF2B5EF4-FFF2-40B4-BE49-F238E27FC236}">
                <a16:creationId xmlns:a16="http://schemas.microsoft.com/office/drawing/2014/main" id="{DD5104AC-7BD7-494D-AE4B-C5D8381246C3}"/>
              </a:ext>
            </a:extLst>
          </p:cNvPr>
          <p:cNvSpPr txBox="1"/>
          <p:nvPr/>
        </p:nvSpPr>
        <p:spPr>
          <a:xfrm>
            <a:off x="10326822" y="2342097"/>
            <a:ext cx="1321626" cy="917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a:solidFill>
                  <a:srgbClr val="000000"/>
                </a:solidFill>
                <a:latin typeface="Roboto Slab Regular Bold"/>
              </a:rPr>
              <a:t>Saša Uhlová, </a:t>
            </a:r>
          </a:p>
          <a:p>
            <a:pPr defTabSz="228600">
              <a:lnSpc>
                <a:spcPct val="120000"/>
              </a:lnSpc>
              <a:defRPr sz="1800">
                <a:solidFill>
                  <a:srgbClr val="000000"/>
                </a:solidFill>
                <a:latin typeface="Roboto Slab Regular Bold"/>
                <a:ea typeface="Roboto Slab Regular Bold"/>
                <a:cs typeface="Roboto Slab Regular Bold"/>
                <a:sym typeface="Roboto Slab Regular Bold"/>
              </a:defRPr>
            </a:pPr>
            <a:r>
              <a:rPr lang="cs-CZ" sz="1600" dirty="0" err="1">
                <a:solidFill>
                  <a:srgbClr val="000000"/>
                </a:solidFill>
                <a:latin typeface="Roboto Slab Regular Bold"/>
              </a:rPr>
              <a:t>Solution</a:t>
            </a:r>
            <a:r>
              <a:rPr lang="cs-CZ" sz="1600" dirty="0">
                <a:solidFill>
                  <a:srgbClr val="000000"/>
                </a:solidFill>
                <a:latin typeface="Roboto Slab Regular Bold"/>
              </a:rPr>
              <a:t> </a:t>
            </a:r>
            <a:r>
              <a:rPr lang="cs-CZ" sz="1600" dirty="0" err="1">
                <a:solidFill>
                  <a:srgbClr val="000000"/>
                </a:solidFill>
                <a:latin typeface="Roboto Slab Regular Bold"/>
              </a:rPr>
              <a:t>journalism</a:t>
            </a:r>
            <a:endParaRPr sz="1600" dirty="0">
              <a:solidFill>
                <a:srgbClr val="000000"/>
              </a:solidFill>
              <a:latin typeface="Roboto Slab Regular Bold"/>
            </a:endParaRPr>
          </a:p>
        </p:txBody>
      </p:sp>
    </p:spTree>
    <p:extLst>
      <p:ext uri="{BB962C8B-B14F-4D97-AF65-F5344CB8AC3E}">
        <p14:creationId xmlns:p14="http://schemas.microsoft.com/office/powerpoint/2010/main" val="2317018585"/>
      </p:ext>
    </p:extLst>
  </p:cSld>
  <p:clrMapOvr>
    <a:masterClrMapping/>
  </p:clrMapOvr>
  <p:transition spd="med"/>
</p:sld>
</file>

<file path=ppt/theme/theme1.xml><?xml version="1.0" encoding="utf-8"?>
<a:theme xmlns:a="http://schemas.openxmlformats.org/drawingml/2006/main" name="Odznáček">
  <a:themeElements>
    <a:clrScheme name="Odznáček">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dznáč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dznáč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600D380E5624D4C806BF068E6D8C742" ma:contentTypeVersion="12" ma:contentTypeDescription="Vytvoří nový dokument" ma:contentTypeScope="" ma:versionID="b58d9cb2c946928e236742e89241b2af">
  <xsd:schema xmlns:xsd="http://www.w3.org/2001/XMLSchema" xmlns:xs="http://www.w3.org/2001/XMLSchema" xmlns:p="http://schemas.microsoft.com/office/2006/metadata/properties" xmlns:ns2="472d7d49-e7e8-49eb-9292-30b25f3548aa" xmlns:ns3="6f9c2dc5-0043-4b00-8287-ccd4d3eae842" targetNamespace="http://schemas.microsoft.com/office/2006/metadata/properties" ma:root="true" ma:fieldsID="d441951dab4aa9f903f6c6225acefbcb" ns2:_="" ns3:_="">
    <xsd:import namespace="472d7d49-e7e8-49eb-9292-30b25f3548aa"/>
    <xsd:import namespace="6f9c2dc5-0043-4b00-8287-ccd4d3eae8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d7d49-e7e8-49eb-9292-30b25f354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c2dc5-0043-4b00-8287-ccd4d3eae842"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TaxCatchAll" ma:index="14" nillable="true" ma:displayName="Taxonomy Catch All Column" ma:hidden="true" ma:list="{eec07fd9-41de-4b7b-bb2d-d04b64ec8d5d}" ma:internalName="TaxCatchAll" ma:showField="CatchAllData" ma:web="6f9c2dc5-0043-4b00-8287-ccd4d3eae8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16FFB4-3D5B-4586-BFAF-23179ADA05EA}">
  <ds:schemaRefs>
    <ds:schemaRef ds:uri="http://schemas.microsoft.com/sharepoint/v3/contenttype/forms"/>
  </ds:schemaRefs>
</ds:datastoreItem>
</file>

<file path=customXml/itemProps2.xml><?xml version="1.0" encoding="utf-8"?>
<ds:datastoreItem xmlns:ds="http://schemas.openxmlformats.org/officeDocument/2006/customXml" ds:itemID="{84DA8168-3170-401E-A75F-7E2B02A7E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2d7d49-e7e8-49eb-9292-30b25f3548aa"/>
    <ds:schemaRef ds:uri="6f9c2dc5-0043-4b00-8287-ccd4d3eae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{2763A791-21A2-884C-8DDD-D0B5BA718D65}tf10001071</Template>
  <TotalTime>18050</TotalTime>
  <Words>1082</Words>
  <Application>Microsoft Macintosh PowerPoint</Application>
  <PresentationFormat>Širokoúhlá obrazovka</PresentationFormat>
  <Paragraphs>94</Paragraphs>
  <Slides>16</Slides>
  <Notes>2</Notes>
  <HiddenSlides>0</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16</vt:i4>
      </vt:variant>
    </vt:vector>
  </HeadingPairs>
  <TitlesOfParts>
    <vt:vector size="28" baseType="lpstr">
      <vt:lpstr>Arial</vt:lpstr>
      <vt:lpstr>Calibri</vt:lpstr>
      <vt:lpstr>Gill Sans MT</vt:lpstr>
      <vt:lpstr>Impact</vt:lpstr>
      <vt:lpstr>Montserrat</vt:lpstr>
      <vt:lpstr>Montserrat Light</vt:lpstr>
      <vt:lpstr>Montserrat SemiBold</vt:lpstr>
      <vt:lpstr>Roboto Slab Regular Bold</vt:lpstr>
      <vt:lpstr>Roboto Slab Regular Regular</vt:lpstr>
      <vt:lpstr>system-ui</vt:lpstr>
      <vt:lpstr>Times New Roman</vt:lpstr>
      <vt:lpstr>Odznáček</vt:lpstr>
      <vt:lpstr>Prezentace aplikace PowerPoint</vt:lpstr>
      <vt:lpstr>Prezentace aplikace PowerPoint</vt:lpstr>
      <vt:lpstr>Bezpečnost a odolnost</vt:lpstr>
      <vt:lpstr>Prezentace aplikace PowerPoint</vt:lpstr>
      <vt:lpstr>Prezentace aplikace PowerPoint</vt:lpstr>
      <vt:lpstr>Prezentace aplikace PowerPoint</vt:lpstr>
      <vt:lpstr>Resilience mezi bezmocí a vyhořením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alice koubova</dc:creator>
  <cp:lastModifiedBy>alice koubova</cp:lastModifiedBy>
  <cp:revision>93</cp:revision>
  <dcterms:created xsi:type="dcterms:W3CDTF">2023-09-17T09:11:57Z</dcterms:created>
  <dcterms:modified xsi:type="dcterms:W3CDTF">2024-02-29T10:02:35Z</dcterms:modified>
</cp:coreProperties>
</file>