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7" r:id="rId25"/>
    <p:sldId id="278" r:id="rId26"/>
    <p:sldId id="279" r:id="rId27"/>
    <p:sldId id="282" r:id="rId28"/>
    <p:sldId id="285" r:id="rId29"/>
    <p:sldId id="286" r:id="rId30"/>
    <p:sldId id="283" r:id="rId31"/>
    <p:sldId id="280" r:id="rId32"/>
    <p:sldId id="310" r:id="rId33"/>
    <p:sldId id="292" r:id="rId34"/>
    <p:sldId id="284" r:id="rId35"/>
    <p:sldId id="289" r:id="rId36"/>
    <p:sldId id="288" r:id="rId37"/>
    <p:sldId id="309" r:id="rId38"/>
    <p:sldId id="290" r:id="rId39"/>
    <p:sldId id="291" r:id="rId40"/>
    <p:sldId id="293" r:id="rId41"/>
    <p:sldId id="308" r:id="rId42"/>
    <p:sldId id="295" r:id="rId43"/>
    <p:sldId id="296" r:id="rId44"/>
    <p:sldId id="297" r:id="rId45"/>
    <p:sldId id="298" r:id="rId46"/>
    <p:sldId id="306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294" r:id="rId55"/>
    <p:sldId id="307" r:id="rId56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7" autoAdjust="0"/>
    <p:restoredTop sz="94588" autoAdjust="0"/>
  </p:normalViewPr>
  <p:slideViewPr>
    <p:cSldViewPr>
      <p:cViewPr>
        <p:scale>
          <a:sx n="110" d="100"/>
          <a:sy n="110" d="100"/>
        </p:scale>
        <p:origin x="-18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21.11.2014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vit.kavan@msmt.cz" TargetMode="External"/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a.mejsnarova@msmt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0887" y="688417"/>
            <a:ext cx="8568952" cy="23762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 anchorCtr="0">
            <a:normAutofit/>
          </a:bodyPr>
          <a:lstStyle/>
          <a:p>
            <a:pPr marL="1881188" algn="ctr"/>
            <a:r>
              <a:rPr lang="cs-CZ" sz="4000" dirty="0" smtClean="0">
                <a:solidFill>
                  <a:schemeClr val="bg1"/>
                </a:solidFill>
              </a:rPr>
              <a:t>NÁRODNÍ PROGRAM UDRŽITELNOSTI I </a:t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2700" dirty="0" smtClean="0">
                <a:solidFill>
                  <a:schemeClr val="bg1"/>
                </a:solidFill>
              </a:rPr>
              <a:t>(NPU I) </a:t>
            </a:r>
            <a:br>
              <a:rPr lang="cs-CZ" sz="2700" dirty="0" smtClean="0">
                <a:solidFill>
                  <a:schemeClr val="bg1"/>
                </a:solidFill>
              </a:rPr>
            </a:br>
            <a:endParaRPr lang="cs-CZ" sz="27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77724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cs-CZ" sz="2200" u="sng" dirty="0" smtClean="0"/>
          </a:p>
          <a:p>
            <a:pPr algn="ctr"/>
            <a:r>
              <a:rPr lang="cs-CZ" sz="4500" dirty="0" smtClean="0">
                <a:solidFill>
                  <a:schemeClr val="tx1"/>
                </a:solidFill>
              </a:rPr>
              <a:t>Identifikační </a:t>
            </a:r>
            <a:r>
              <a:rPr lang="cs-CZ" sz="4500" dirty="0">
                <a:solidFill>
                  <a:schemeClr val="tx1"/>
                </a:solidFill>
              </a:rPr>
              <a:t>kód programu: </a:t>
            </a:r>
            <a:r>
              <a:rPr lang="cs-CZ" sz="4500" dirty="0" smtClean="0">
                <a:solidFill>
                  <a:schemeClr val="tx1"/>
                </a:solidFill>
              </a:rPr>
              <a:t>LO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785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924911" y="3655996"/>
            <a:ext cx="330090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sz="2800" dirty="0"/>
              <a:t>4</a:t>
            </a:r>
            <a:r>
              <a:rPr lang="cs-CZ" sz="2800" dirty="0" smtClean="0"/>
              <a:t>. </a:t>
            </a:r>
            <a:r>
              <a:rPr lang="cs-CZ" sz="2800" dirty="0"/>
              <a:t>v</a:t>
            </a:r>
            <a:r>
              <a:rPr lang="cs-CZ" sz="2800" dirty="0" smtClean="0"/>
              <a:t>eřejná soutěž </a:t>
            </a:r>
          </a:p>
        </p:txBody>
      </p:sp>
    </p:spTree>
    <p:extLst>
      <p:ext uri="{BB962C8B-B14F-4D97-AF65-F5344CB8AC3E}">
        <p14:creationId xmlns:p14="http://schemas.microsoft.com/office/powerpoint/2010/main" val="883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1200"/>
              </a:spcBef>
              <a:buNone/>
            </a:pPr>
            <a:endParaRPr lang="cs-CZ" sz="2200" dirty="0" smtClean="0"/>
          </a:p>
          <a:p>
            <a:pPr lvl="0">
              <a:spcBef>
                <a:spcPts val="1200"/>
              </a:spcBef>
            </a:pPr>
            <a:r>
              <a:rPr lang="cs-CZ" sz="2400" dirty="0"/>
              <a:t>stabilizaci podmínek pro efektivní provoz a úspěš-ný rozvoj výzkumné infrastruktury Centra, včetně získání a stabilizace finančních zdrojů,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progresivní rozvoj výzkumně vývojových činností Centra v návaznosti na cíle a úspěšné výsledky projektů Center </a:t>
            </a:r>
            <a:r>
              <a:rPr lang="cs-CZ" sz="2400" b="1" u="sng" dirty="0" smtClean="0">
                <a:solidFill>
                  <a:srgbClr val="FF0000"/>
                </a:solidFill>
              </a:rPr>
              <a:t>při striktním zachování účelu,      ke kterému bylo toto Centrum zřízeno</a:t>
            </a:r>
            <a:r>
              <a:rPr lang="cs-CZ" sz="2400" dirty="0" smtClean="0"/>
              <a:t>,</a:t>
            </a:r>
          </a:p>
          <a:p>
            <a:pPr lvl="0">
              <a:spcBef>
                <a:spcPts val="1200"/>
              </a:spcBef>
            </a:pPr>
            <a:r>
              <a:rPr lang="cs-CZ" sz="2400" dirty="0" smtClean="0"/>
              <a:t>dlouhodobou </a:t>
            </a:r>
            <a:r>
              <a:rPr lang="cs-CZ" sz="2400" dirty="0"/>
              <a:t>finanční udržitelnost vybudované infrastruktury </a:t>
            </a:r>
            <a:r>
              <a:rPr lang="cs-CZ" sz="2400" dirty="0" smtClean="0"/>
              <a:t>Centra</a:t>
            </a:r>
          </a:p>
          <a:p>
            <a:pPr marL="0" lvl="0" indent="0" algn="just">
              <a:spcBef>
                <a:spcPts val="1200"/>
              </a:spcBef>
              <a:buNone/>
            </a:pPr>
            <a:endParaRPr lang="cs-CZ" sz="22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Zaměření projektu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125" indent="0">
              <a:spcBef>
                <a:spcPts val="1200"/>
              </a:spcBef>
              <a:buNone/>
            </a:pPr>
            <a:endParaRPr lang="cs-CZ" sz="2400" dirty="0" smtClean="0"/>
          </a:p>
          <a:p>
            <a:pPr marL="365125" indent="0">
              <a:spcBef>
                <a:spcPts val="1200"/>
              </a:spcBef>
              <a:buNone/>
            </a:pPr>
            <a:r>
              <a:rPr lang="cs-CZ" sz="2600" dirty="0"/>
              <a:t>Uchazečem/příjemcem podpory může být </a:t>
            </a:r>
            <a:r>
              <a:rPr lang="cs-CZ" sz="2600" dirty="0">
                <a:solidFill>
                  <a:srgbClr val="FF0000"/>
                </a:solidFill>
              </a:rPr>
              <a:t>výlučně výzkumná organizace</a:t>
            </a:r>
            <a:r>
              <a:rPr lang="cs-CZ" sz="2600" dirty="0"/>
              <a:t> v souladu se Zákonem </a:t>
            </a:r>
            <a:r>
              <a:rPr lang="cs-CZ" sz="2600" dirty="0" smtClean="0"/>
              <a:t>         a Nařízením</a:t>
            </a:r>
            <a:r>
              <a:rPr lang="cs-CZ" sz="2600" dirty="0"/>
              <a:t>, která řeší projekt samostatně nebo ve </a:t>
            </a:r>
            <a:r>
              <a:rPr lang="cs-CZ" sz="2600" dirty="0" smtClean="0"/>
              <a:t>spolupráci s </a:t>
            </a:r>
            <a:r>
              <a:rPr lang="cs-CZ" sz="2600" dirty="0"/>
              <a:t>dalšími účastníky projektu. </a:t>
            </a:r>
          </a:p>
          <a:p>
            <a:pPr marL="365125" indent="0">
              <a:spcBef>
                <a:spcPts val="1200"/>
              </a:spcBef>
              <a:buNone/>
            </a:pPr>
            <a:r>
              <a:rPr lang="cs-CZ" sz="2600" dirty="0"/>
              <a:t>Rovněž další účastník projektu musí splňovat podmínky výzkumné organizace podle Zákona </a:t>
            </a:r>
            <a:r>
              <a:rPr lang="cs-CZ" sz="2600" dirty="0" smtClean="0"/>
              <a:t>      a </a:t>
            </a:r>
            <a:r>
              <a:rPr lang="cs-CZ" sz="2600" dirty="0"/>
              <a:t>Nařízení.</a:t>
            </a:r>
          </a:p>
          <a:p>
            <a:pPr marL="365125" indent="0">
              <a:spcBef>
                <a:spcPts val="1200"/>
              </a:spcBef>
              <a:buNone/>
            </a:pPr>
            <a:r>
              <a:rPr lang="cs-CZ" sz="2600" dirty="0"/>
              <a:t>Každý podaný projekt, který byl vybrán ve veřejné </a:t>
            </a:r>
            <a:r>
              <a:rPr lang="cs-CZ" sz="2600" dirty="0" smtClean="0"/>
              <a:t>soutěži </a:t>
            </a:r>
            <a:r>
              <a:rPr lang="cs-CZ" sz="2600" dirty="0"/>
              <a:t>podle Zákona a kde poskytovatel rozhodl </a:t>
            </a:r>
            <a:r>
              <a:rPr lang="cs-CZ" sz="2600" dirty="0" smtClean="0"/>
              <a:t>  o poskytnutí </a:t>
            </a:r>
            <a:r>
              <a:rPr lang="cs-CZ" sz="2600" dirty="0"/>
              <a:t>podpory na jeho řešení v rámci Programu NPU I, bude však mít pouze </a:t>
            </a:r>
            <a:r>
              <a:rPr lang="cs-CZ" sz="2600" b="1" u="sng" dirty="0" smtClean="0">
                <a:solidFill>
                  <a:srgbClr val="FF0000"/>
                </a:solidFill>
              </a:rPr>
              <a:t>jediného příjemce podpory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600" dirty="0"/>
              <a:t>(stávající příjemce podpory </a:t>
            </a:r>
            <a:r>
              <a:rPr lang="cs-CZ" sz="2600" dirty="0" smtClean="0"/>
              <a:t>      na </a:t>
            </a:r>
            <a:r>
              <a:rPr lang="cs-CZ" sz="2600" dirty="0"/>
              <a:t>vybudování Centra).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cs-CZ" sz="4000" dirty="0" smtClean="0"/>
              <a:t>Uchazeč – další účastník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363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000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cs-CZ" sz="2400" dirty="0"/>
              <a:t>P</a:t>
            </a:r>
            <a:r>
              <a:rPr lang="cs-CZ" sz="2400" dirty="0" smtClean="0"/>
              <a:t>ro celý program NPU I </a:t>
            </a:r>
            <a:r>
              <a:rPr lang="cs-CZ" sz="2400" dirty="0"/>
              <a:t>se předpokládá </a:t>
            </a:r>
            <a:r>
              <a:rPr lang="cs-CZ" sz="2400" dirty="0" smtClean="0"/>
              <a:t>především </a:t>
            </a:r>
            <a:r>
              <a:rPr lang="cs-CZ" sz="2400" dirty="0"/>
              <a:t>účast 42 center </a:t>
            </a:r>
            <a:r>
              <a:rPr lang="cs-CZ" sz="2400" dirty="0" smtClean="0"/>
              <a:t>vybudovaných </a:t>
            </a:r>
            <a:r>
              <a:rPr lang="cs-CZ" sz="2400" dirty="0"/>
              <a:t>v rámci </a:t>
            </a:r>
            <a:r>
              <a:rPr lang="cs-CZ" sz="2400" dirty="0" smtClean="0"/>
              <a:t>prioritních os 1 a 2 Operačního </a:t>
            </a:r>
            <a:r>
              <a:rPr lang="cs-CZ" sz="2400" dirty="0"/>
              <a:t>programu Výzkum a vývoj </a:t>
            </a:r>
            <a:r>
              <a:rPr lang="cs-CZ" sz="2400" dirty="0" smtClean="0"/>
              <a:t>  pro Inovace </a:t>
            </a:r>
            <a:r>
              <a:rPr lang="cs-CZ" sz="2400" dirty="0"/>
              <a:t>a </a:t>
            </a:r>
            <a:r>
              <a:rPr lang="cs-CZ" sz="2400" dirty="0" smtClean="0"/>
              <a:t>cca 40 </a:t>
            </a:r>
            <a:r>
              <a:rPr lang="cs-CZ" sz="2400" dirty="0"/>
              <a:t>center vybudovaných v rámci </a:t>
            </a:r>
            <a:r>
              <a:rPr lang="cs-CZ" sz="2400" dirty="0" smtClean="0"/>
              <a:t>prioritní osy 3, oblast podpory 3.1 Operačního </a:t>
            </a:r>
            <a:r>
              <a:rPr lang="cs-CZ" sz="2400" dirty="0"/>
              <a:t>programu Praha-Konkurenceschopnost. </a:t>
            </a:r>
            <a:endParaRPr lang="cs-CZ" sz="2400" dirty="0" smtClean="0"/>
          </a:p>
          <a:p>
            <a:pPr marL="360000" indent="0">
              <a:spcBef>
                <a:spcPts val="18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1. </a:t>
            </a:r>
            <a:r>
              <a:rPr lang="cs-CZ" sz="2400" dirty="0" smtClean="0"/>
              <a:t>VS se zúčastnilo celkem </a:t>
            </a:r>
            <a:r>
              <a:rPr lang="cs-CZ" sz="2400" dirty="0" smtClean="0">
                <a:solidFill>
                  <a:srgbClr val="FF0000"/>
                </a:solidFill>
              </a:rPr>
              <a:t>20</a:t>
            </a:r>
            <a:r>
              <a:rPr lang="cs-CZ" sz="2400" dirty="0" smtClean="0"/>
              <a:t> projektů (15 OP VaVpI a 5 OP PK), z toho uspělo </a:t>
            </a:r>
            <a:r>
              <a:rPr lang="cs-CZ" sz="2400" dirty="0" smtClean="0">
                <a:solidFill>
                  <a:srgbClr val="FF0000"/>
                </a:solidFill>
              </a:rPr>
              <a:t>17</a:t>
            </a:r>
            <a:r>
              <a:rPr lang="cs-CZ" sz="2400" dirty="0" smtClean="0"/>
              <a:t> projektů.</a:t>
            </a:r>
          </a:p>
          <a:p>
            <a:pPr marL="360000" indent="0">
              <a:spcBef>
                <a:spcPts val="18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2. </a:t>
            </a:r>
            <a:r>
              <a:rPr lang="cs-CZ" sz="2400" dirty="0"/>
              <a:t>VS se zúčastnilo celkem </a:t>
            </a:r>
            <a:r>
              <a:rPr lang="cs-CZ" sz="2400" dirty="0" smtClean="0">
                <a:solidFill>
                  <a:srgbClr val="FF0000"/>
                </a:solidFill>
              </a:rPr>
              <a:t>12</a:t>
            </a:r>
            <a:r>
              <a:rPr lang="cs-CZ" sz="2400" dirty="0" smtClean="0"/>
              <a:t> </a:t>
            </a:r>
            <a:r>
              <a:rPr lang="cs-CZ" sz="2400" dirty="0"/>
              <a:t>projektů </a:t>
            </a:r>
            <a:r>
              <a:rPr lang="cs-CZ" sz="2400" dirty="0" smtClean="0"/>
              <a:t>(6 </a:t>
            </a:r>
            <a:r>
              <a:rPr lang="cs-CZ" sz="2400" dirty="0"/>
              <a:t>OP VaVpI a </a:t>
            </a:r>
            <a:r>
              <a:rPr lang="cs-CZ" sz="2400" dirty="0" smtClean="0"/>
              <a:t>6 </a:t>
            </a:r>
            <a:r>
              <a:rPr lang="cs-CZ" sz="2400" dirty="0"/>
              <a:t>OP PK), z toho uspělo </a:t>
            </a:r>
            <a:r>
              <a:rPr lang="cs-CZ" sz="2400" dirty="0" smtClean="0">
                <a:solidFill>
                  <a:srgbClr val="FF0000"/>
                </a:solidFill>
              </a:rPr>
              <a:t>7</a:t>
            </a:r>
            <a:r>
              <a:rPr lang="cs-CZ" sz="2400" dirty="0" smtClean="0"/>
              <a:t> </a:t>
            </a:r>
            <a:r>
              <a:rPr lang="cs-CZ" sz="2400" dirty="0"/>
              <a:t>projektů</a:t>
            </a:r>
            <a:r>
              <a:rPr lang="cs-CZ" sz="2400" dirty="0" smtClean="0"/>
              <a:t>.</a:t>
            </a:r>
          </a:p>
          <a:p>
            <a:pPr marL="360000" indent="0">
              <a:spcBef>
                <a:spcPts val="18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3. </a:t>
            </a:r>
            <a:r>
              <a:rPr lang="cs-CZ" sz="2400" dirty="0"/>
              <a:t>VS se zúčastnilo celkem </a:t>
            </a:r>
            <a:r>
              <a:rPr lang="cs-CZ" sz="2400" dirty="0" smtClean="0">
                <a:solidFill>
                  <a:srgbClr val="FF0000"/>
                </a:solidFill>
              </a:rPr>
              <a:t>19</a:t>
            </a:r>
            <a:r>
              <a:rPr lang="cs-CZ" sz="2400" dirty="0" smtClean="0"/>
              <a:t> </a:t>
            </a:r>
            <a:r>
              <a:rPr lang="cs-CZ" sz="2400" dirty="0"/>
              <a:t>projektů </a:t>
            </a:r>
            <a:r>
              <a:rPr lang="cs-CZ" sz="2400" dirty="0" smtClean="0"/>
              <a:t>(14 </a:t>
            </a:r>
            <a:r>
              <a:rPr lang="cs-CZ" sz="2400" dirty="0"/>
              <a:t>OP VaVpI a </a:t>
            </a:r>
            <a:r>
              <a:rPr lang="cs-CZ" sz="2400" dirty="0" smtClean="0"/>
              <a:t>5 </a:t>
            </a:r>
            <a:r>
              <a:rPr lang="cs-CZ" sz="2400" dirty="0"/>
              <a:t>OP PK), z toho uspělo </a:t>
            </a:r>
            <a:r>
              <a:rPr lang="cs-CZ" sz="2400" dirty="0" smtClean="0">
                <a:solidFill>
                  <a:srgbClr val="FF0000"/>
                </a:solidFill>
              </a:rPr>
              <a:t>16</a:t>
            </a:r>
            <a:r>
              <a:rPr lang="cs-CZ" sz="2400" dirty="0" smtClean="0"/>
              <a:t> </a:t>
            </a:r>
            <a:r>
              <a:rPr lang="cs-CZ" sz="2400" dirty="0"/>
              <a:t>projektů.</a:t>
            </a:r>
          </a:p>
          <a:p>
            <a:pPr marL="360000" indent="0">
              <a:spcBef>
                <a:spcPts val="1800"/>
              </a:spcBef>
              <a:buNone/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Uchazeči - rozsah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417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6213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dirty="0"/>
              <a:t>V případě, že stávající projekt na vybudování Centra má více účastníků (tj. příjemce podpory a partnery), </a:t>
            </a:r>
            <a:r>
              <a:rPr lang="cs-CZ" sz="2000" dirty="0" smtClean="0"/>
              <a:t>pak:</a:t>
            </a:r>
            <a:endParaRPr lang="cs-CZ" sz="2000" dirty="0"/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FF0000"/>
                </a:solidFill>
              </a:rPr>
              <a:t>uchazečem</a:t>
            </a:r>
            <a:r>
              <a:rPr lang="cs-CZ" sz="2000" dirty="0"/>
              <a:t> je </a:t>
            </a:r>
            <a:r>
              <a:rPr lang="cs-CZ" sz="2000" dirty="0">
                <a:solidFill>
                  <a:srgbClr val="FF0000"/>
                </a:solidFill>
              </a:rPr>
              <a:t>stávající příjemce </a:t>
            </a:r>
            <a:r>
              <a:rPr lang="cs-CZ" sz="2000" dirty="0"/>
              <a:t>podpory na vybudování Centra (pokud se partneři dohodnou jinak, je nutno předložit kopii dohody),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FF0000"/>
                </a:solidFill>
              </a:rPr>
              <a:t>ostatní partneři </a:t>
            </a:r>
            <a:r>
              <a:rPr lang="cs-CZ" sz="2000" dirty="0"/>
              <a:t>jsou </a:t>
            </a:r>
            <a:r>
              <a:rPr lang="cs-CZ" sz="2000" dirty="0">
                <a:solidFill>
                  <a:srgbClr val="FF0000"/>
                </a:solidFill>
              </a:rPr>
              <a:t>dalšími účastníky projektu </a:t>
            </a:r>
            <a:r>
              <a:rPr lang="cs-CZ" sz="2000" dirty="0"/>
              <a:t>NPU I (předpokládá se účast všech partnerů, pokud se všichni stávající partneři dohodnou jinak, je nutno předložit kopii uzavřené dohody),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000" dirty="0"/>
              <a:t>uchazeč rovněž předloží kopii stávající smlouvy </a:t>
            </a:r>
            <a:r>
              <a:rPr lang="cs-CZ" sz="2000" dirty="0" smtClean="0"/>
              <a:t>o </a:t>
            </a:r>
            <a:r>
              <a:rPr lang="cs-CZ" sz="2000" dirty="0"/>
              <a:t>spolupráci mezi příjemcem podpory a </a:t>
            </a:r>
            <a:r>
              <a:rPr lang="cs-CZ" sz="2000" dirty="0" smtClean="0"/>
              <a:t>partnery </a:t>
            </a:r>
            <a:r>
              <a:rPr lang="cs-CZ" sz="2000" dirty="0"/>
              <a:t>v rámci Centra, upravující vztahy mezi partnery v Centru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800" dirty="0" smtClean="0"/>
              <a:t>Účast partnerů </a:t>
            </a:r>
            <a:br>
              <a:rPr lang="cs-CZ" sz="3800" dirty="0" smtClean="0"/>
            </a:br>
            <a:r>
              <a:rPr lang="cs-CZ" sz="3800" dirty="0" smtClean="0"/>
              <a:t>(jako dalších účastníků projektu)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656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400" dirty="0" smtClean="0"/>
              <a:t>Podporu </a:t>
            </a:r>
            <a:r>
              <a:rPr lang="cs-CZ" sz="2400" dirty="0"/>
              <a:t>na projekt v programu NPU I </a:t>
            </a:r>
            <a:r>
              <a:rPr lang="cs-CZ" sz="2400" dirty="0">
                <a:solidFill>
                  <a:srgbClr val="FF0000"/>
                </a:solidFill>
              </a:rPr>
              <a:t>mohou obdržet pouze uchazeči, kteří splňují všechny podmínky programu NPU I</a:t>
            </a:r>
            <a:r>
              <a:rPr lang="cs-CZ" sz="2400" dirty="0"/>
              <a:t> vyhlášené </a:t>
            </a:r>
            <a:r>
              <a:rPr lang="cs-CZ" sz="2400" dirty="0" smtClean="0"/>
              <a:t>ve veřejné </a:t>
            </a:r>
            <a:r>
              <a:rPr lang="cs-CZ" sz="2400" dirty="0"/>
              <a:t>soutěži </a:t>
            </a:r>
            <a:r>
              <a:rPr lang="cs-CZ" sz="2400" dirty="0" smtClean="0"/>
              <a:t>a </a:t>
            </a:r>
            <a:r>
              <a:rPr lang="cs-CZ" sz="2400" dirty="0"/>
              <a:t>současně všechny podmínky způsobilosti dané </a:t>
            </a:r>
            <a:r>
              <a:rPr lang="cs-CZ" sz="2400" dirty="0" smtClean="0"/>
              <a:t>§ </a:t>
            </a:r>
            <a:r>
              <a:rPr lang="cs-CZ" sz="2400" dirty="0"/>
              <a:t>18 </a:t>
            </a:r>
            <a:r>
              <a:rPr lang="cs-CZ" sz="2400" dirty="0" smtClean="0"/>
              <a:t>Zákona. 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Podle </a:t>
            </a:r>
            <a:r>
              <a:rPr lang="cs-CZ" sz="2400" dirty="0"/>
              <a:t>§ 2 odst. 2 písm. j) </a:t>
            </a:r>
            <a:r>
              <a:rPr lang="cs-CZ" sz="2400" dirty="0" smtClean="0"/>
              <a:t>Zákona se </a:t>
            </a:r>
            <a:r>
              <a:rPr lang="cs-CZ" sz="2400" dirty="0"/>
              <a:t>tyto podmínky vztahují vždy i na všechny </a:t>
            </a:r>
            <a:r>
              <a:rPr lang="cs-CZ" sz="2400" dirty="0" smtClean="0"/>
              <a:t>další </a:t>
            </a:r>
            <a:r>
              <a:rPr lang="cs-CZ" sz="2400" dirty="0"/>
              <a:t>účastníky projektu. 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600" dirty="0" smtClean="0"/>
              <a:t>Způsobilost </a:t>
            </a:r>
            <a:br>
              <a:rPr lang="cs-CZ" sz="3600" dirty="0" smtClean="0"/>
            </a:br>
            <a:r>
              <a:rPr lang="cs-CZ" sz="3200" dirty="0" smtClean="0"/>
              <a:t>uchazečů a dalších účastníků projektu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618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248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300" dirty="0" smtClean="0"/>
          </a:p>
          <a:p>
            <a:r>
              <a:rPr lang="cs-CZ" sz="2400" dirty="0"/>
              <a:t>V každém projektu musí být vymezeny konkrétní výzkumné aktivity. Způsobilými náklady projektu mohou být jen takové náklady a výdaje, které jsou v souladu s § 2 odst. 2 písm. l) Zákona a čl. </a:t>
            </a:r>
            <a:r>
              <a:rPr lang="cs-CZ" sz="2400" dirty="0" smtClean="0"/>
              <a:t>25 odst</a:t>
            </a:r>
            <a:r>
              <a:rPr lang="cs-CZ" sz="2400" dirty="0"/>
              <a:t>. </a:t>
            </a:r>
            <a:r>
              <a:rPr lang="cs-CZ" sz="2400" dirty="0" smtClean="0"/>
              <a:t>3 </a:t>
            </a:r>
            <a:r>
              <a:rPr lang="cs-CZ" sz="2400" dirty="0"/>
              <a:t>Nařízení, pro projekt nezbytné a které uchazeč nebo případný další účastník projektu vynakládá v souladu s cíli programu a pouze v přímé souvislosti s řešením projektu za účelem úspěšného splnění stanovených cílů.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Způsobilé náklady a jejich uznatelnost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Náklady </a:t>
            </a:r>
            <a:r>
              <a:rPr lang="cs-CZ" sz="2400" dirty="0"/>
              <a:t>projektu musí odpovídat cenám v místě </a:t>
            </a:r>
            <a:r>
              <a:rPr lang="cs-CZ" sz="2400" dirty="0" smtClean="0"/>
              <a:t>   a </a:t>
            </a:r>
            <a:r>
              <a:rPr lang="cs-CZ" sz="2400" dirty="0"/>
              <a:t>čase obvyklým a musí být vynakládány v souladu s principy hospodárnosti (minimalizace výdajů při respektování cílů projektu), účelnosti (přímá vazba na projekt a nezbytnost pro realizaci projektu) </a:t>
            </a:r>
            <a:r>
              <a:rPr lang="cs-CZ" sz="2400" dirty="0" smtClean="0"/>
              <a:t>      a </a:t>
            </a:r>
            <a:r>
              <a:rPr lang="cs-CZ" sz="2400" dirty="0"/>
              <a:t>efektivnosti (maximalizace poměru mezi výstupy a vstupy projektu).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Náklady se v návrhu projektu uvádějí pro celou dobu jeho řešení.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a jejich uznatelnost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Pro vyčíslení nákladů projektu musí uchazeč zařadit projekt do konkrétní kategorie výzkumu </a:t>
            </a:r>
            <a:r>
              <a:rPr lang="cs-CZ" sz="2400" dirty="0" smtClean="0"/>
              <a:t>dle odd. 4, </a:t>
            </a:r>
            <a:r>
              <a:rPr lang="cs-CZ" sz="2400" dirty="0"/>
              <a:t>čl. </a:t>
            </a:r>
            <a:r>
              <a:rPr lang="cs-CZ" sz="2400" dirty="0" smtClean="0"/>
              <a:t>25 </a:t>
            </a:r>
            <a:r>
              <a:rPr lang="cs-CZ" sz="2400" dirty="0"/>
              <a:t>Nařízení. 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 případě, že projekt nelze jednoznačně zařadit do jediné kategorie výzkumu, musí uchazeč v souladu s uvedeným předpisem specifikovat v návrhu </a:t>
            </a:r>
            <a:r>
              <a:rPr lang="cs-CZ" sz="2400" dirty="0" smtClean="0"/>
              <a:t>pro-jektu </a:t>
            </a:r>
            <a:r>
              <a:rPr lang="cs-CZ" sz="2400" dirty="0"/>
              <a:t>konkrétní činnosti jednotlivě podle kategorií výzkumu, vymezit jejich rozsah a finančně vyčíslit náklady odpovídající těmto činnostem a vyčíslit na ně jím požadovanou podporu. Přitom každá </a:t>
            </a:r>
            <a:r>
              <a:rPr lang="cs-CZ" sz="2400" dirty="0" smtClean="0"/>
              <a:t>čin-nost </a:t>
            </a:r>
            <a:r>
              <a:rPr lang="cs-CZ" sz="2400" dirty="0"/>
              <a:t>v rámci projektu, na níž uchazeč požaduje podporu, musí zcela spadat do jedné z kategorií výzkumu.</a:t>
            </a:r>
          </a:p>
          <a:p>
            <a:pPr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a jejich uznatelnost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27373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b="1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osobní </a:t>
            </a:r>
            <a:r>
              <a:rPr lang="cs-CZ" sz="2400" b="1" dirty="0">
                <a:solidFill>
                  <a:srgbClr val="FF0000"/>
                </a:solidFill>
              </a:rPr>
              <a:t>náklady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nebo výdaje na výzkumné a vývojové pracovníky, akademické pracovníky, techniky a další pomocný personál, kteří jsou zaměstnanci uchazeče (a případného dalšího účastníka projektu) a podílejí se na řešení projektu, a jim odpovídající náklady na </a:t>
            </a:r>
            <a:r>
              <a:rPr lang="cs-CZ" sz="2400" dirty="0" smtClean="0"/>
              <a:t>povinné </a:t>
            </a:r>
            <a:r>
              <a:rPr lang="cs-CZ" sz="2400" dirty="0"/>
              <a:t>zákonné odvody a příděl do fondu kulturních a sociálních potřeb nebo </a:t>
            </a:r>
            <a:r>
              <a:rPr lang="cs-CZ" sz="2400" dirty="0" smtClean="0"/>
              <a:t>sociálního fondu, vč. náhrad za dovolenou a pod.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Způsobilé </a:t>
            </a:r>
            <a:r>
              <a:rPr lang="cs-CZ" sz="4000" dirty="0"/>
              <a:t>náklady </a:t>
            </a:r>
            <a:r>
              <a:rPr lang="cs-CZ" sz="4000" dirty="0" smtClean="0"/>
              <a:t>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60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1200"/>
              </a:spcBef>
              <a:buNone/>
            </a:pPr>
            <a:endParaRPr lang="cs-CZ" sz="2200" b="1" dirty="0" smtClean="0"/>
          </a:p>
          <a:p>
            <a:pPr lvl="0">
              <a:spcBef>
                <a:spcPts val="12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kapitálové náklady </a:t>
            </a:r>
            <a:r>
              <a:rPr lang="cs-CZ" sz="2400" dirty="0"/>
              <a:t>nebo výdaje na pořízení </a:t>
            </a:r>
            <a:r>
              <a:rPr lang="cs-CZ" sz="2400" dirty="0" smtClean="0"/>
              <a:t>           a </a:t>
            </a:r>
            <a:r>
              <a:rPr lang="cs-CZ" sz="2400" dirty="0"/>
              <a:t>obnovu hmotného majetku nezbytného pro řešení projektu a ve výši odpovídající době </a:t>
            </a:r>
            <a:r>
              <a:rPr lang="cs-CZ" sz="2400" dirty="0" smtClean="0"/>
              <a:t>                a </a:t>
            </a:r>
            <a:r>
              <a:rPr lang="cs-CZ" sz="2400" dirty="0"/>
              <a:t>rozsahu použití v projektu;</a:t>
            </a:r>
          </a:p>
          <a:p>
            <a:pPr>
              <a:spcBef>
                <a:spcPts val="12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kapitálové </a:t>
            </a:r>
            <a:r>
              <a:rPr lang="cs-CZ" sz="2400" b="1" dirty="0">
                <a:solidFill>
                  <a:srgbClr val="FF0000"/>
                </a:solidFill>
              </a:rPr>
              <a:t>náklady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nebo výdaje na pořízení </a:t>
            </a:r>
            <a:r>
              <a:rPr lang="cs-CZ" sz="2400" dirty="0" smtClean="0"/>
              <a:t>                  a </a:t>
            </a:r>
            <a:r>
              <a:rPr lang="cs-CZ" sz="2400" dirty="0"/>
              <a:t>obnovu nehmotného majetku nezbytného pro řešení projektu ve výši odpovídající době </a:t>
            </a:r>
            <a:r>
              <a:rPr lang="cs-CZ" sz="2400" dirty="0" smtClean="0"/>
              <a:t>                 a </a:t>
            </a:r>
            <a:r>
              <a:rPr lang="cs-CZ" sz="2400" dirty="0"/>
              <a:t>rozsahu použití v projektu (např. technické poznatky, patenty, software apod.);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sz="2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Způsobilé </a:t>
            </a:r>
            <a:r>
              <a:rPr lang="cs-CZ" sz="4000" dirty="0"/>
              <a:t>náklady </a:t>
            </a:r>
            <a:r>
              <a:rPr lang="cs-CZ" sz="4000" dirty="0" smtClean="0"/>
              <a:t>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362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400" dirty="0"/>
              <a:t>NPU I = program výzkumu, experimentálního vývoje a inovací podle § 2 odst. 2 písm. h) zák. č. 130/2002 Sb. (dále jen „Zákon“) a podle Nařízení Komise (EU) č. 651/2014 (kterým se </a:t>
            </a:r>
            <a:r>
              <a:rPr lang="cs-CZ" sz="2400" dirty="0" smtClean="0"/>
              <a:t>   v </a:t>
            </a:r>
            <a:r>
              <a:rPr lang="cs-CZ" sz="2400" dirty="0"/>
              <a:t>souladu s články 107 a 108 Smlouvy prohlašují určité kategorie podpory za </a:t>
            </a:r>
            <a:r>
              <a:rPr lang="cs-CZ" sz="2400" dirty="0" smtClean="0"/>
              <a:t>slučitelné s </a:t>
            </a:r>
            <a:r>
              <a:rPr lang="cs-CZ" sz="2400" dirty="0"/>
              <a:t>vnitřním trhem, dále jen „Nařízení“).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schválen usnesením vlády České republiky ze dne 19. června 2012 č. 444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vyhlašuje Ministerstvo školství, mládeže a tělovýchovy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bude </a:t>
            </a:r>
            <a:r>
              <a:rPr lang="cs-CZ" sz="2400" dirty="0"/>
              <a:t>podporován </a:t>
            </a:r>
            <a:r>
              <a:rPr lang="cs-CZ" sz="2400" b="1" dirty="0" smtClean="0">
                <a:solidFill>
                  <a:srgbClr val="FF0000"/>
                </a:solidFill>
              </a:rPr>
              <a:t>další rozvoj </a:t>
            </a:r>
            <a:r>
              <a:rPr lang="cs-CZ" sz="2400" b="1" dirty="0">
                <a:solidFill>
                  <a:srgbClr val="FF0000"/>
                </a:solidFill>
              </a:rPr>
              <a:t>a udržitelnost </a:t>
            </a:r>
            <a:r>
              <a:rPr lang="cs-CZ" sz="2400" dirty="0"/>
              <a:t>projektů nových evropských center excelence, regionálních a dalších typů výzkumných center vybudovaných v ČR v letech 2007-2015 </a:t>
            </a:r>
            <a:r>
              <a:rPr lang="cs-CZ" sz="2400" dirty="0" smtClean="0"/>
              <a:t>     za finanční </a:t>
            </a:r>
            <a:r>
              <a:rPr lang="cs-CZ" sz="2400" dirty="0"/>
              <a:t>spoluúčasti Evropského fondu pro regionální rozvoj (dále jen „</a:t>
            </a:r>
            <a:r>
              <a:rPr lang="cs-CZ" sz="2400" b="1" dirty="0">
                <a:solidFill>
                  <a:srgbClr val="FF0000"/>
                </a:solidFill>
              </a:rPr>
              <a:t>Centra</a:t>
            </a:r>
            <a:r>
              <a:rPr lang="cs-CZ" sz="2400" dirty="0"/>
              <a:t>“), jejichž hlavní činností, pro kterou byla tato Centra zřízena, je činnost v oblasti výzkumu a </a:t>
            </a:r>
            <a:r>
              <a:rPr lang="cs-CZ" sz="2400" dirty="0" smtClean="0"/>
              <a:t>vývoje (dále jen „VaV“).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Zaměření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7347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16833"/>
            <a:ext cx="8219256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just">
              <a:spcBef>
                <a:spcPts val="1200"/>
              </a:spcBef>
            </a:pPr>
            <a:endParaRPr lang="cs-CZ" sz="2200" b="1" dirty="0" smtClean="0">
              <a:solidFill>
                <a:schemeClr val="dk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400" b="1" dirty="0">
                <a:solidFill>
                  <a:srgbClr val="FF0000"/>
                </a:solidFill>
              </a:rPr>
              <a:t>běžné provozní náklady </a:t>
            </a:r>
            <a:r>
              <a:rPr lang="cs-CZ" sz="2400" dirty="0"/>
              <a:t>nebo výdaje vzniklé v přímé souvislosti s řešením projektu, zejména náklady a výdaje na pořízení, provoz, údržbu </a:t>
            </a:r>
            <a:r>
              <a:rPr lang="cs-CZ" sz="2400" dirty="0" smtClean="0"/>
              <a:t>        a </a:t>
            </a:r>
            <a:r>
              <a:rPr lang="cs-CZ" sz="2400" dirty="0"/>
              <a:t>opravy krátkodobého hmotného a nehmotného majetku, na materiál a drobný hmotný majetek v době a rozsahu nezbytném výhradně pro řešení projektu; </a:t>
            </a:r>
          </a:p>
        </p:txBody>
      </p:sp>
    </p:spTree>
    <p:extLst>
      <p:ext uri="{BB962C8B-B14F-4D97-AF65-F5344CB8AC3E}">
        <p14:creationId xmlns:p14="http://schemas.microsoft.com/office/powerpoint/2010/main" val="649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další provozní náklady </a:t>
            </a:r>
            <a:r>
              <a:rPr lang="cs-CZ" sz="2400" dirty="0" smtClean="0"/>
              <a:t>nebo výdaje vzniklé v přímé souvislosti s řešením projektu jako jsou zejména:</a:t>
            </a:r>
          </a:p>
          <a:p>
            <a:pPr marL="1703388" lvl="0" indent="-53975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cestovní náhrady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</a:p>
          <a:p>
            <a:pPr marL="1703388" indent="-539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400" dirty="0" smtClean="0"/>
              <a:t>přímé </a:t>
            </a:r>
            <a:r>
              <a:rPr lang="cs-CZ" sz="2400" dirty="0"/>
              <a:t>náklady na zajištění </a:t>
            </a:r>
            <a:r>
              <a:rPr lang="cs-CZ" sz="2400" b="1" dirty="0">
                <a:solidFill>
                  <a:srgbClr val="FF0000"/>
                </a:solidFill>
              </a:rPr>
              <a:t>publicity</a:t>
            </a:r>
            <a:r>
              <a:rPr lang="cs-CZ" sz="2400" dirty="0">
                <a:solidFill>
                  <a:srgbClr val="FF0000"/>
                </a:solidFill>
              </a:rPr>
              <a:t> projektu a </a:t>
            </a:r>
            <a:r>
              <a:rPr lang="cs-CZ" sz="2400" b="1" dirty="0">
                <a:solidFill>
                  <a:srgbClr val="FF0000"/>
                </a:solidFill>
              </a:rPr>
              <a:t>prezentace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výsledků</a:t>
            </a:r>
          </a:p>
          <a:p>
            <a:pPr marL="1703388" indent="-539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400" dirty="0"/>
              <a:t>náklady nebo výdaje na získání a uznání </a:t>
            </a:r>
            <a:r>
              <a:rPr lang="cs-CZ" sz="2400" b="1" dirty="0">
                <a:solidFill>
                  <a:srgbClr val="FF0000"/>
                </a:solidFill>
              </a:rPr>
              <a:t>práv k výsledkům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projektu</a:t>
            </a:r>
          </a:p>
          <a:p>
            <a:pPr marL="1703388" indent="-53975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</a:rPr>
              <a:t>jiné</a:t>
            </a:r>
            <a:r>
              <a:rPr lang="cs-CZ" sz="2400" dirty="0"/>
              <a:t> provozní </a:t>
            </a:r>
            <a:r>
              <a:rPr lang="cs-CZ" sz="2400" dirty="0" smtClean="0"/>
              <a:t>náklady</a:t>
            </a:r>
            <a:endParaRPr lang="cs-CZ" sz="24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náklady nebo </a:t>
            </a:r>
            <a:r>
              <a:rPr lang="cs-CZ" sz="2400" b="1" dirty="0">
                <a:solidFill>
                  <a:srgbClr val="FF0000"/>
                </a:solidFill>
              </a:rPr>
              <a:t>výdaje na služby externích </a:t>
            </a:r>
            <a:r>
              <a:rPr lang="cs-CZ" sz="2400" b="1" dirty="0" err="1" smtClean="0">
                <a:solidFill>
                  <a:srgbClr val="FF0000"/>
                </a:solidFill>
              </a:rPr>
              <a:t>dodava-telů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doplňkové </a:t>
            </a:r>
            <a:r>
              <a:rPr lang="cs-CZ" sz="2400" b="1" dirty="0">
                <a:solidFill>
                  <a:srgbClr val="FF0000"/>
                </a:solidFill>
              </a:rPr>
              <a:t>náklady nebo výdaje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6213" indent="0"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Doplňkové náklady nebo výdaje </a:t>
            </a:r>
            <a:r>
              <a:rPr lang="cs-CZ" sz="2400" dirty="0"/>
              <a:t>se musí vztahovat </a:t>
            </a:r>
            <a:r>
              <a:rPr lang="cs-CZ" sz="2400" dirty="0" smtClean="0"/>
              <a:t>  k </a:t>
            </a:r>
            <a:r>
              <a:rPr lang="cs-CZ" sz="2400" dirty="0"/>
              <a:t>projektu, musí být vykazovány v souladu s </a:t>
            </a:r>
            <a:r>
              <a:rPr lang="cs-CZ" sz="2400" dirty="0" smtClean="0"/>
              <a:t>meto-</a:t>
            </a:r>
            <a:r>
              <a:rPr lang="cs-CZ" sz="2400" dirty="0" err="1" smtClean="0"/>
              <a:t>dikou</a:t>
            </a:r>
            <a:r>
              <a:rPr lang="cs-CZ" sz="2400" dirty="0" smtClean="0"/>
              <a:t> </a:t>
            </a:r>
            <a:r>
              <a:rPr lang="cs-CZ" sz="2400" dirty="0"/>
              <a:t>vykazování skutečných nepřímých nákladů, tzv. </a:t>
            </a:r>
            <a:r>
              <a:rPr lang="cs-CZ" sz="2400" dirty="0">
                <a:solidFill>
                  <a:srgbClr val="FF0000"/>
                </a:solidFill>
              </a:rPr>
              <a:t>„</a:t>
            </a:r>
            <a:r>
              <a:rPr lang="cs-CZ" sz="2400" b="1" dirty="0">
                <a:solidFill>
                  <a:srgbClr val="FF0000"/>
                </a:solidFill>
              </a:rPr>
              <a:t>full cost model</a:t>
            </a:r>
            <a:r>
              <a:rPr lang="cs-CZ" sz="2400" dirty="0">
                <a:solidFill>
                  <a:srgbClr val="FF0000"/>
                </a:solidFill>
              </a:rPr>
              <a:t>“</a:t>
            </a:r>
            <a:r>
              <a:rPr lang="cs-CZ" sz="2400" dirty="0"/>
              <a:t>. </a:t>
            </a:r>
            <a:endParaRPr lang="cs-CZ" sz="2400" dirty="0" smtClean="0"/>
          </a:p>
          <a:p>
            <a:pPr marL="176213" indent="0">
              <a:spcBef>
                <a:spcPts val="1200"/>
              </a:spcBef>
              <a:buNone/>
            </a:pPr>
            <a:r>
              <a:rPr lang="cs-CZ" sz="2400" dirty="0" smtClean="0"/>
              <a:t>Pokud </a:t>
            </a:r>
            <a:r>
              <a:rPr lang="cs-CZ" sz="2400" dirty="0"/>
              <a:t>uchazeč (další účastník projektu) tuto </a:t>
            </a:r>
            <a:r>
              <a:rPr lang="cs-CZ" sz="2400" dirty="0" smtClean="0"/>
              <a:t>meto-</a:t>
            </a:r>
            <a:r>
              <a:rPr lang="cs-CZ" sz="2400" dirty="0" err="1" smtClean="0"/>
              <a:t>diku</a:t>
            </a:r>
            <a:r>
              <a:rPr lang="cs-CZ" sz="2400" dirty="0" smtClean="0"/>
              <a:t> </a:t>
            </a:r>
            <a:r>
              <a:rPr lang="cs-CZ" sz="2400" dirty="0"/>
              <a:t>neuplatňuje, musí být režijní výdaje vykazovány v souladu s platnou a běžně užívanou metodikou uchazeče (dalšího účastníka projektu) schválenou pro vykazování skutečných nepřímých nákladů a </a:t>
            </a:r>
            <a:r>
              <a:rPr lang="cs-CZ" sz="2400" dirty="0" smtClean="0"/>
              <a:t>je-jich </a:t>
            </a:r>
            <a:r>
              <a:rPr lang="cs-CZ" sz="2400" dirty="0"/>
              <a:t>způsobilost je </a:t>
            </a:r>
            <a:r>
              <a:rPr lang="cs-CZ" sz="2400" b="1" dirty="0">
                <a:solidFill>
                  <a:srgbClr val="FF0000"/>
                </a:solidFill>
              </a:rPr>
              <a:t>omezena maximální výší 20 % </a:t>
            </a:r>
            <a:r>
              <a:rPr lang="cs-CZ" sz="2400" dirty="0"/>
              <a:t>z celkových ročních způsobilých </a:t>
            </a:r>
            <a:r>
              <a:rPr lang="cs-CZ" sz="2400" dirty="0">
                <a:solidFill>
                  <a:srgbClr val="FF0000"/>
                </a:solidFill>
              </a:rPr>
              <a:t>běžných nákladů </a:t>
            </a:r>
            <a:r>
              <a:rPr lang="cs-CZ" sz="2400" dirty="0"/>
              <a:t>projektu.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b="1" dirty="0" smtClean="0"/>
              <a:t>V návrhu projektu musí uchazeč: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 smtClean="0"/>
              <a:t>prokázat</a:t>
            </a:r>
            <a:r>
              <a:rPr lang="cs-CZ" sz="2400" dirty="0"/>
              <a:t>, že plánované finanční prostředky jsou pro úspěšné dokončení projektu dostatečné,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identifikovat další finanční zdroje, 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prokázat, že </a:t>
            </a:r>
            <a:r>
              <a:rPr lang="cs-CZ" sz="2400" dirty="0" smtClean="0"/>
              <a:t>má </a:t>
            </a:r>
            <a:r>
              <a:rPr lang="cs-CZ" sz="2400" dirty="0"/>
              <a:t>k dispozici kvalitní řešitelský tým odborníků, manažerů, dobrou strategie a </a:t>
            </a:r>
            <a:r>
              <a:rPr lang="cs-CZ" sz="2400" dirty="0" err="1" smtClean="0"/>
              <a:t>kon-cepci</a:t>
            </a:r>
            <a:r>
              <a:rPr lang="cs-CZ" sz="2400" dirty="0" smtClean="0"/>
              <a:t> </a:t>
            </a:r>
            <a:r>
              <a:rPr lang="cs-CZ" sz="2400" dirty="0"/>
              <a:t>řízení provozu Centra,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prokázat, že strategické výzkumné koncepce Centra jsou vyvážené z hlediska zájmů výzkumné a aplikační sféry, i všech účastníků projektu, včetně jejich finančních podílů a míry uplatňování práv k výsledkům.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Návrh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434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sz="2400" dirty="0" smtClean="0"/>
              <a:t>Při stanovování výše uznatelných nákladů </a:t>
            </a:r>
            <a:r>
              <a:rPr lang="cs-CZ" sz="2400" b="1" dirty="0" smtClean="0">
                <a:solidFill>
                  <a:srgbClr val="FF0000"/>
                </a:solidFill>
              </a:rPr>
              <a:t>musí</a:t>
            </a:r>
            <a:r>
              <a:rPr lang="cs-CZ" sz="2400" dirty="0" smtClean="0"/>
              <a:t> uchazeč vycházet z nákladů na udržitelnost projektu, která byla deklarována Řídícímu orgánu v rámci původního projektu Centra v rámci OP VaVpI nebo OP PK.</a:t>
            </a:r>
          </a:p>
          <a:p>
            <a:pPr marL="109728" indent="0">
              <a:buNone/>
            </a:pPr>
            <a:endParaRPr lang="cs-CZ" sz="2400" dirty="0" smtClean="0"/>
          </a:p>
          <a:p>
            <a:pPr marL="109728" indent="0">
              <a:buNone/>
            </a:pPr>
            <a:r>
              <a:rPr lang="cs-CZ" sz="2400" dirty="0"/>
              <a:t>Projekt 4</a:t>
            </a:r>
            <a:r>
              <a:rPr lang="cs-CZ" sz="2400" dirty="0" smtClean="0"/>
              <a:t>. VS programu NPU </a:t>
            </a:r>
            <a:r>
              <a:rPr lang="cs-CZ" sz="2400" dirty="0"/>
              <a:t>I musí být ukončen nejpozději dne </a:t>
            </a:r>
            <a:r>
              <a:rPr lang="cs-CZ" sz="2400" b="1" dirty="0" smtClean="0">
                <a:solidFill>
                  <a:srgbClr val="FF0000"/>
                </a:solidFill>
              </a:rPr>
              <a:t>30. září 2020</a:t>
            </a:r>
            <a:r>
              <a:rPr lang="cs-CZ" sz="2400" dirty="0" smtClean="0"/>
              <a:t>!</a:t>
            </a:r>
            <a:endParaRPr lang="cs-CZ" sz="2400" dirty="0"/>
          </a:p>
          <a:p>
            <a:pPr marL="109728" indent="0">
              <a:buNone/>
            </a:pP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Návrh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923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Předpokládá se vytváření dvou typů výsledků VaVaI:</a:t>
            </a:r>
          </a:p>
          <a:p>
            <a:pPr marL="539750" lvl="0" indent="-269875" fontAlgn="auto">
              <a:spcBef>
                <a:spcPts val="600"/>
              </a:spcBef>
            </a:pPr>
            <a:r>
              <a:rPr lang="cs-CZ" sz="2400" dirty="0"/>
              <a:t>Nové výsledky VaVaI vytvářené jednoznačně pod vedením členů řešitelského týmu v rámci </a:t>
            </a:r>
            <a:r>
              <a:rPr lang="cs-CZ" sz="2400" dirty="0" smtClean="0"/>
              <a:t>výzkum-</a:t>
            </a:r>
            <a:r>
              <a:rPr lang="cs-CZ" sz="2400" dirty="0" err="1" smtClean="0"/>
              <a:t>né</a:t>
            </a:r>
            <a:r>
              <a:rPr lang="cs-CZ" sz="2400" dirty="0" smtClean="0"/>
              <a:t> </a:t>
            </a:r>
            <a:r>
              <a:rPr lang="cs-CZ" sz="2400" dirty="0"/>
              <a:t>spolupráce Centra a evidované v </a:t>
            </a:r>
            <a:r>
              <a:rPr lang="cs-CZ" sz="2400" dirty="0" smtClean="0"/>
              <a:t>RIV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 smtClean="0">
                <a:solidFill>
                  <a:srgbClr val="FF0000"/>
                </a:solidFill>
              </a:rPr>
              <a:t>typ I.</a:t>
            </a:r>
            <a:endParaRPr lang="cs-CZ" sz="2400" dirty="0">
              <a:solidFill>
                <a:srgbClr val="FF0000"/>
              </a:solidFill>
            </a:endParaRPr>
          </a:p>
          <a:p>
            <a:pPr marL="539750" indent="-269875">
              <a:spcBef>
                <a:spcPts val="600"/>
              </a:spcBef>
            </a:pPr>
            <a:r>
              <a:rPr lang="cs-CZ" sz="2400" dirty="0"/>
              <a:t>Nové unikátní výsledky, za které se</a:t>
            </a:r>
            <a:r>
              <a:rPr lang="x-none" sz="2400"/>
              <a:t> pro účely tohoto programu považuje výsledek, který byl dosažen </a:t>
            </a:r>
            <a:r>
              <a:rPr lang="cs-CZ" sz="2400" dirty="0"/>
              <a:t>výhradně zaměstnanci příjemce nebo dalších účastníků projektu, kteří jsou členy</a:t>
            </a:r>
            <a:r>
              <a:rPr lang="x-none" sz="2400"/>
              <a:t> </a:t>
            </a:r>
            <a:r>
              <a:rPr lang="x-none" sz="2400" smtClean="0"/>
              <a:t>řeši</a:t>
            </a:r>
            <a:r>
              <a:rPr lang="cs-CZ" sz="2400" dirty="0" smtClean="0"/>
              <a:t>-</a:t>
            </a:r>
            <a:r>
              <a:rPr lang="x-none" sz="2400" smtClean="0"/>
              <a:t>telského </a:t>
            </a:r>
            <a:r>
              <a:rPr lang="x-none" sz="2400"/>
              <a:t>týmu</a:t>
            </a:r>
            <a:r>
              <a:rPr lang="cs-CZ" sz="2400" dirty="0"/>
              <a:t> a jejichž výsledek vytvořený v </a:t>
            </a:r>
            <a:r>
              <a:rPr lang="cs-CZ" sz="2400" dirty="0" smtClean="0"/>
              <a:t>rám-</a:t>
            </a:r>
            <a:r>
              <a:rPr lang="cs-CZ" sz="2400" dirty="0" err="1" smtClean="0"/>
              <a:t>ci</a:t>
            </a:r>
            <a:r>
              <a:rPr lang="cs-CZ" sz="2400" dirty="0" smtClean="0"/>
              <a:t> </a:t>
            </a:r>
            <a:r>
              <a:rPr lang="x-none" sz="2400"/>
              <a:t>projektu podpořeného v tomto programu bude </a:t>
            </a:r>
            <a:r>
              <a:rPr lang="cs-CZ" sz="2400" dirty="0"/>
              <a:t>evidován </a:t>
            </a:r>
            <a:r>
              <a:rPr lang="cs-CZ" sz="2400" dirty="0" smtClean="0"/>
              <a:t>v </a:t>
            </a:r>
            <a:r>
              <a:rPr lang="x-none" sz="2400"/>
              <a:t>R</a:t>
            </a:r>
            <a:r>
              <a:rPr lang="cs-CZ" sz="2400" dirty="0"/>
              <a:t>IV jednoznačně a </a:t>
            </a:r>
            <a:r>
              <a:rPr lang="x-none" sz="2400"/>
              <a:t>výhradně jako </a:t>
            </a:r>
            <a:r>
              <a:rPr lang="x-none" sz="2400" smtClean="0"/>
              <a:t>výsledek </a:t>
            </a:r>
            <a:r>
              <a:rPr lang="cs-CZ" sz="2400" dirty="0"/>
              <a:t>podpořeného </a:t>
            </a:r>
            <a:r>
              <a:rPr lang="x-none" sz="2400"/>
              <a:t>projektu</a:t>
            </a:r>
            <a:r>
              <a:rPr lang="cs-CZ" sz="2400" dirty="0"/>
              <a:t> programu NPU </a:t>
            </a:r>
            <a:r>
              <a:rPr lang="cs-CZ" sz="2400" dirty="0" smtClean="0"/>
              <a:t>I   –</a:t>
            </a:r>
            <a:r>
              <a:rPr lang="cs-CZ" sz="2400" dirty="0" smtClean="0">
                <a:solidFill>
                  <a:srgbClr val="FF0000"/>
                </a:solidFill>
              </a:rPr>
              <a:t>typ II.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 smtClean="0"/>
              <a:t>Ukazatele </a:t>
            </a:r>
            <a:r>
              <a:rPr lang="cs-CZ" sz="3200" dirty="0"/>
              <a:t>pro vykazování výsledků a plnění cílů projektů programu NPU </a:t>
            </a:r>
            <a:r>
              <a:rPr lang="cs-CZ" sz="3200" dirty="0" smtClean="0"/>
              <a:t>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95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079" y="2060848"/>
            <a:ext cx="8229600" cy="43533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cs-CZ" sz="2200" dirty="0" smtClean="0"/>
          </a:p>
          <a:p>
            <a:pPr marL="9366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400" dirty="0" smtClean="0"/>
              <a:t>Každý </a:t>
            </a:r>
            <a:r>
              <a:rPr lang="cs-CZ" sz="2400" dirty="0"/>
              <a:t>projekt podpořený z programu NPU I musí dále povinně prokazovat </a:t>
            </a:r>
            <a:r>
              <a:rPr lang="cs-CZ" sz="2400" dirty="0">
                <a:solidFill>
                  <a:srgbClr val="FF0000"/>
                </a:solidFill>
              </a:rPr>
              <a:t>mezinárodní spolupráci </a:t>
            </a:r>
            <a:r>
              <a:rPr lang="cs-CZ" sz="2400" dirty="0" smtClean="0">
                <a:solidFill>
                  <a:srgbClr val="FF0000"/>
                </a:solidFill>
              </a:rPr>
              <a:t>      i spolupráci </a:t>
            </a:r>
            <a:r>
              <a:rPr lang="cs-CZ" sz="2400" dirty="0">
                <a:solidFill>
                  <a:srgbClr val="FF0000"/>
                </a:solidFill>
              </a:rPr>
              <a:t>s veřejným </a:t>
            </a:r>
            <a:r>
              <a:rPr lang="cs-CZ" sz="2400" dirty="0" smtClean="0">
                <a:solidFill>
                  <a:srgbClr val="FF0000"/>
                </a:solidFill>
              </a:rPr>
              <a:t>a </a:t>
            </a:r>
            <a:r>
              <a:rPr lang="cs-CZ" sz="2400" dirty="0">
                <a:solidFill>
                  <a:srgbClr val="FF0000"/>
                </a:solidFill>
              </a:rPr>
              <a:t>soukromým sektorem </a:t>
            </a:r>
            <a:r>
              <a:rPr lang="cs-CZ" sz="2400" dirty="0" smtClean="0">
                <a:solidFill>
                  <a:srgbClr val="FF0000"/>
                </a:solidFill>
              </a:rPr>
              <a:t>      ve </a:t>
            </a:r>
            <a:r>
              <a:rPr lang="cs-CZ" sz="2400" dirty="0" err="1" smtClean="0">
                <a:solidFill>
                  <a:srgbClr val="FF0000"/>
                </a:solidFill>
              </a:rPr>
              <a:t>VaVaI</a:t>
            </a:r>
            <a:r>
              <a:rPr lang="cs-CZ" sz="2400" dirty="0" smtClean="0">
                <a:solidFill>
                  <a:srgbClr val="FF0000"/>
                </a:solidFill>
              </a:rPr>
              <a:t> a spolupráci s podniky</a:t>
            </a:r>
            <a:r>
              <a:rPr lang="cs-CZ" sz="2400" dirty="0" smtClean="0"/>
              <a:t>, </a:t>
            </a:r>
            <a:r>
              <a:rPr lang="cs-CZ" sz="2400" dirty="0"/>
              <a:t>a to nejméně </a:t>
            </a:r>
            <a:r>
              <a:rPr lang="cs-CZ" sz="2400" dirty="0" smtClean="0"/>
              <a:t>         </a:t>
            </a:r>
            <a:r>
              <a:rPr lang="cs-CZ" sz="2400" dirty="0" smtClean="0">
                <a:solidFill>
                  <a:srgbClr val="FF0000"/>
                </a:solidFill>
              </a:rPr>
              <a:t>5 </a:t>
            </a:r>
            <a:r>
              <a:rPr lang="cs-CZ" sz="2400" dirty="0">
                <a:solidFill>
                  <a:srgbClr val="FF0000"/>
                </a:solidFill>
              </a:rPr>
              <a:t>projekty </a:t>
            </a:r>
            <a:r>
              <a:rPr lang="cs-CZ" sz="2400" dirty="0"/>
              <a:t>s dobou trvání </a:t>
            </a:r>
            <a:r>
              <a:rPr lang="cs-CZ" sz="2400" dirty="0">
                <a:solidFill>
                  <a:srgbClr val="FF0000"/>
                </a:solidFill>
              </a:rPr>
              <a:t>nejméně 1 rok </a:t>
            </a:r>
            <a:r>
              <a:rPr lang="cs-CZ" sz="2400" dirty="0"/>
              <a:t>úspěšně zakončenými v době řešení </a:t>
            </a:r>
            <a:r>
              <a:rPr lang="cs-CZ" sz="2400" dirty="0" smtClean="0"/>
              <a:t>projektu </a:t>
            </a:r>
            <a:r>
              <a:rPr lang="cs-CZ" sz="2400" dirty="0"/>
              <a:t>a s uplatněnými společnými výsledky hodnocenými podle Metodiky (</a:t>
            </a:r>
            <a:r>
              <a:rPr lang="cs-CZ" sz="2400" dirty="0">
                <a:solidFill>
                  <a:srgbClr val="FF0000"/>
                </a:solidFill>
              </a:rPr>
              <a:t>nejméně 1 </a:t>
            </a:r>
            <a:r>
              <a:rPr lang="cs-CZ" sz="2400" dirty="0" smtClean="0">
                <a:solidFill>
                  <a:srgbClr val="FF0000"/>
                </a:solidFill>
              </a:rPr>
              <a:t>společný </a:t>
            </a:r>
            <a:r>
              <a:rPr lang="cs-CZ" sz="2400" dirty="0">
                <a:solidFill>
                  <a:srgbClr val="FF0000"/>
                </a:solidFill>
              </a:rPr>
              <a:t>výsledek </a:t>
            </a:r>
            <a:r>
              <a:rPr lang="cs-CZ" sz="2400" dirty="0" smtClean="0"/>
              <a:t>evidovaný v RIV           na </a:t>
            </a:r>
            <a:r>
              <a:rPr lang="cs-CZ" sz="2400" dirty="0"/>
              <a:t>každý z těchto projektů </a:t>
            </a:r>
            <a:r>
              <a:rPr lang="cs-CZ" sz="2400" dirty="0" smtClean="0"/>
              <a:t>spolupráce</a:t>
            </a:r>
            <a:r>
              <a:rPr lang="cs-CZ" sz="2400" dirty="0"/>
              <a:t>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Ukazatele pro vykazování výsledků a plnění cílů projektů programu NPU I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 smtClean="0"/>
              <a:t>Návrh projektu </a:t>
            </a:r>
            <a:r>
              <a:rPr lang="cs-CZ" sz="2400" dirty="0"/>
              <a:t>musí pokrýt komplexní potřeby základního zabezpečení vybudované výzkumné infrastruktury Center. 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400" dirty="0" smtClean="0"/>
              <a:t>Podpora </a:t>
            </a:r>
            <a:r>
              <a:rPr lang="cs-CZ" sz="2400" dirty="0"/>
              <a:t>bude určena na pokrytí části mzdových nákladů zaměstnanců a studentů uchazeče </a:t>
            </a:r>
            <a:r>
              <a:rPr lang="cs-CZ" sz="2400" dirty="0" smtClean="0"/>
              <a:t>           a </a:t>
            </a:r>
            <a:r>
              <a:rPr lang="cs-CZ" sz="2400" dirty="0"/>
              <a:t>případně dalších účastníků </a:t>
            </a:r>
            <a:r>
              <a:rPr lang="cs-CZ" sz="2400" dirty="0" smtClean="0"/>
              <a:t>projektu, </a:t>
            </a:r>
            <a:r>
              <a:rPr lang="cs-CZ" sz="2400" dirty="0"/>
              <a:t>kteří se podílejí na jeho </a:t>
            </a:r>
            <a:r>
              <a:rPr lang="cs-CZ" sz="2400" dirty="0" smtClean="0"/>
              <a:t>řešení, na pokrytí </a:t>
            </a:r>
            <a:r>
              <a:rPr lang="cs-CZ" sz="2400" dirty="0"/>
              <a:t>části </a:t>
            </a:r>
            <a:r>
              <a:rPr lang="cs-CZ" sz="2400" dirty="0" smtClean="0"/>
              <a:t>provozních a doplňkových </a:t>
            </a:r>
            <a:r>
              <a:rPr lang="cs-CZ" sz="2400" dirty="0"/>
              <a:t>nákladů </a:t>
            </a:r>
            <a:r>
              <a:rPr lang="cs-CZ" sz="2400" dirty="0" smtClean="0"/>
              <a:t>Center a na </a:t>
            </a:r>
            <a:r>
              <a:rPr lang="cs-CZ" sz="2400" dirty="0"/>
              <a:t>pokrytí části nákladů na reinvestice </a:t>
            </a:r>
            <a:r>
              <a:rPr lang="cs-CZ" sz="2400" dirty="0" smtClean="0"/>
              <a:t>(obnovu vybavení Centra).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Celková výše podpory může dosáhnout nejvýše    </a:t>
            </a:r>
            <a:r>
              <a:rPr lang="cs-CZ" sz="2400" dirty="0" smtClean="0">
                <a:solidFill>
                  <a:srgbClr val="FF0000"/>
                </a:solidFill>
              </a:rPr>
              <a:t>50 % </a:t>
            </a:r>
            <a:r>
              <a:rPr lang="cs-CZ" sz="2400" dirty="0" smtClean="0"/>
              <a:t>nákladů na činnost Centra souhrnně za celou dobu řešení projektu</a:t>
            </a:r>
            <a:r>
              <a:rPr lang="cs-CZ" sz="2400" dirty="0"/>
              <a:t>. </a:t>
            </a:r>
            <a:r>
              <a:rPr lang="cs-CZ" sz="2400" dirty="0" smtClean="0"/>
              <a:t>Ty by měly zhruba odpovídat </a:t>
            </a:r>
            <a:r>
              <a:rPr lang="cs-CZ" sz="2400" dirty="0"/>
              <a:t>odhadu provozních nákladů původního </a:t>
            </a:r>
            <a:r>
              <a:rPr lang="cs-CZ" sz="2400" dirty="0" smtClean="0"/>
              <a:t>Centra.</a:t>
            </a:r>
          </a:p>
          <a:p>
            <a:pPr marL="109728" indent="0">
              <a:spcBef>
                <a:spcPts val="1200"/>
              </a:spcBef>
              <a:buNone/>
            </a:pPr>
            <a:endParaRPr lang="cs-CZ" sz="2400" dirty="0"/>
          </a:p>
          <a:p>
            <a:pPr>
              <a:spcBef>
                <a:spcPts val="1200"/>
              </a:spcBef>
            </a:pPr>
            <a:endParaRPr lang="cs-CZ" sz="23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Výše podpory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400" dirty="0" smtClean="0">
              <a:solidFill>
                <a:schemeClr val="dk1"/>
              </a:solidFill>
            </a:endParaRPr>
          </a:p>
          <a:p>
            <a:r>
              <a:rPr lang="cs-CZ" sz="2400" dirty="0" smtClean="0">
                <a:solidFill>
                  <a:schemeClr val="dk1"/>
                </a:solidFill>
              </a:rPr>
              <a:t>Maximální </a:t>
            </a:r>
            <a:r>
              <a:rPr lang="cs-CZ" sz="2400" dirty="0">
                <a:solidFill>
                  <a:schemeClr val="dk1"/>
                </a:solidFill>
              </a:rPr>
              <a:t>výše podpory </a:t>
            </a:r>
            <a:r>
              <a:rPr lang="cs-CZ" sz="2400" dirty="0" smtClean="0">
                <a:solidFill>
                  <a:schemeClr val="dk1"/>
                </a:solidFill>
              </a:rPr>
              <a:t>z programu NPU I na </a:t>
            </a:r>
            <a:r>
              <a:rPr lang="cs-CZ" sz="2400" dirty="0">
                <a:solidFill>
                  <a:schemeClr val="dk1"/>
                </a:solidFill>
              </a:rPr>
              <a:t>jeden projekt, jehož předmětem je základní výzkum, se </a:t>
            </a:r>
            <a:r>
              <a:rPr lang="cs-CZ" sz="2400" dirty="0" smtClean="0">
                <a:solidFill>
                  <a:schemeClr val="dk1"/>
                </a:solidFill>
              </a:rPr>
              <a:t>omezuje na </a:t>
            </a:r>
            <a:r>
              <a:rPr lang="cs-CZ" sz="2400" dirty="0">
                <a:solidFill>
                  <a:srgbClr val="FF0000"/>
                </a:solidFill>
              </a:rPr>
              <a:t>20 mil. € </a:t>
            </a:r>
          </a:p>
          <a:p>
            <a:r>
              <a:rPr lang="cs-CZ" sz="2400" dirty="0">
                <a:solidFill>
                  <a:schemeClr val="dk1"/>
                </a:solidFill>
              </a:rPr>
              <a:t>Maximální výše podpory </a:t>
            </a:r>
            <a:r>
              <a:rPr lang="cs-CZ" sz="2400" dirty="0"/>
              <a:t>z programu NPU I na </a:t>
            </a:r>
            <a:r>
              <a:rPr lang="cs-CZ" sz="2400" dirty="0">
                <a:solidFill>
                  <a:schemeClr val="dk1"/>
                </a:solidFill>
              </a:rPr>
              <a:t>jeden projekt, jehož předmětem je </a:t>
            </a:r>
            <a:r>
              <a:rPr lang="cs-CZ" sz="2400" dirty="0" smtClean="0">
                <a:solidFill>
                  <a:schemeClr val="dk1"/>
                </a:solidFill>
              </a:rPr>
              <a:t>průmyslový </a:t>
            </a:r>
            <a:r>
              <a:rPr lang="cs-CZ" sz="2400" dirty="0">
                <a:solidFill>
                  <a:schemeClr val="dk1"/>
                </a:solidFill>
              </a:rPr>
              <a:t>výzkum, se </a:t>
            </a:r>
            <a:r>
              <a:rPr lang="cs-CZ" sz="2400" dirty="0" smtClean="0">
                <a:solidFill>
                  <a:schemeClr val="dk1"/>
                </a:solidFill>
              </a:rPr>
              <a:t>omezuje na </a:t>
            </a:r>
            <a:r>
              <a:rPr lang="cs-CZ" sz="2400" dirty="0">
                <a:solidFill>
                  <a:srgbClr val="FF0000"/>
                </a:solidFill>
              </a:rPr>
              <a:t>10 mil. € </a:t>
            </a:r>
          </a:p>
          <a:p>
            <a:r>
              <a:rPr lang="cs-CZ" sz="2400" dirty="0">
                <a:solidFill>
                  <a:schemeClr val="dk1"/>
                </a:solidFill>
              </a:rPr>
              <a:t>Maximální výše podpory </a:t>
            </a:r>
            <a:r>
              <a:rPr lang="cs-CZ" sz="2400" dirty="0"/>
              <a:t>z programu NPU I na </a:t>
            </a:r>
            <a:r>
              <a:rPr lang="cs-CZ" sz="2400" dirty="0">
                <a:solidFill>
                  <a:schemeClr val="dk1"/>
                </a:solidFill>
              </a:rPr>
              <a:t>jeden projekt, jehož předmětem je experimentální vývoj, </a:t>
            </a:r>
            <a:r>
              <a:rPr lang="cs-CZ" sz="2400" dirty="0" smtClean="0">
                <a:solidFill>
                  <a:schemeClr val="dk1"/>
                </a:solidFill>
              </a:rPr>
              <a:t>se omezuje na </a:t>
            </a:r>
            <a:r>
              <a:rPr lang="cs-CZ" sz="2400" dirty="0">
                <a:solidFill>
                  <a:srgbClr val="FF0000"/>
                </a:solidFill>
              </a:rPr>
              <a:t>7,5 mil. €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Výše podpory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397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buNone/>
            </a:pPr>
            <a:r>
              <a:rPr lang="cs-CZ" sz="2400" dirty="0" smtClean="0"/>
              <a:t>Základní </a:t>
            </a:r>
            <a:r>
              <a:rPr lang="cs-CZ" sz="2400" dirty="0"/>
              <a:t>intenzita podpory </a:t>
            </a:r>
            <a:r>
              <a:rPr lang="cs-CZ" sz="2400" dirty="0" smtClean="0"/>
              <a:t>z veřejných prostředků nesmí přesáhnout:</a:t>
            </a:r>
            <a:endParaRPr lang="cs-CZ" sz="2400" dirty="0"/>
          </a:p>
          <a:p>
            <a:r>
              <a:rPr lang="cs-CZ" sz="2400" dirty="0"/>
              <a:t>a) </a:t>
            </a:r>
            <a:r>
              <a:rPr lang="cs-CZ" sz="2400" dirty="0">
                <a:solidFill>
                  <a:srgbClr val="FF0000"/>
                </a:solidFill>
              </a:rPr>
              <a:t>100 % </a:t>
            </a:r>
            <a:r>
              <a:rPr lang="cs-CZ" sz="2400" dirty="0"/>
              <a:t>způsobilých nákladů u základního výzkumu;</a:t>
            </a:r>
          </a:p>
          <a:p>
            <a:r>
              <a:rPr lang="cs-CZ" sz="2400" dirty="0"/>
              <a:t>b) </a:t>
            </a:r>
            <a:r>
              <a:rPr lang="cs-CZ" sz="2400" dirty="0">
                <a:solidFill>
                  <a:srgbClr val="FF0000"/>
                </a:solidFill>
              </a:rPr>
              <a:t>50 % </a:t>
            </a:r>
            <a:r>
              <a:rPr lang="cs-CZ" sz="2400" dirty="0"/>
              <a:t>způsobilých nákladů u průmyslového výzkumu;</a:t>
            </a:r>
          </a:p>
          <a:p>
            <a:r>
              <a:rPr lang="cs-CZ" sz="2400" dirty="0"/>
              <a:t>c) </a:t>
            </a:r>
            <a:r>
              <a:rPr lang="cs-CZ" sz="2400" dirty="0">
                <a:solidFill>
                  <a:srgbClr val="FF0000"/>
                </a:solidFill>
              </a:rPr>
              <a:t>25 % </a:t>
            </a:r>
            <a:r>
              <a:rPr lang="cs-CZ" sz="2400" dirty="0"/>
              <a:t>způsobilých nákladů u experimentálního vývoje.</a:t>
            </a:r>
          </a:p>
          <a:p>
            <a:pPr marL="109728" indent="0">
              <a:buNone/>
            </a:pPr>
            <a:r>
              <a:rPr lang="cs-CZ" sz="2400" dirty="0"/>
              <a:t>Intenzitu podpory je nutno zjistit pro každého </a:t>
            </a:r>
            <a:r>
              <a:rPr lang="cs-CZ" sz="2400" dirty="0" smtClean="0"/>
              <a:t>pří-jemce podpory </a:t>
            </a:r>
            <a:r>
              <a:rPr lang="cs-CZ" sz="2400" dirty="0"/>
              <a:t>a pro každého </a:t>
            </a:r>
            <a:r>
              <a:rPr lang="cs-CZ" sz="2400" dirty="0" smtClean="0"/>
              <a:t>dalšího účastníka projektu, </a:t>
            </a:r>
            <a:r>
              <a:rPr lang="cs-CZ" sz="2400" dirty="0"/>
              <a:t>který obdrží státní </a:t>
            </a:r>
            <a:r>
              <a:rPr lang="cs-CZ" sz="2400" dirty="0" smtClean="0"/>
              <a:t>podporu v </a:t>
            </a:r>
            <a:r>
              <a:rPr lang="cs-CZ" sz="2400" dirty="0"/>
              <a:t>rámci </a:t>
            </a:r>
            <a:r>
              <a:rPr lang="cs-CZ" sz="2400" dirty="0" smtClean="0"/>
              <a:t>projek-tu </a:t>
            </a:r>
            <a:r>
              <a:rPr lang="cs-CZ" sz="2400" dirty="0"/>
              <a:t>prováděného ve </a:t>
            </a:r>
            <a:r>
              <a:rPr lang="cs-CZ" sz="2400" dirty="0" smtClean="0"/>
              <a:t>spolupráci.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400" dirty="0" smtClean="0"/>
              <a:t>Intenzita </a:t>
            </a:r>
            <a:r>
              <a:rPr lang="cs-CZ" sz="4400" dirty="0"/>
              <a:t>podpory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cs-CZ" sz="2200" dirty="0"/>
              <a:t>Období trvání programu NPU </a:t>
            </a:r>
            <a:r>
              <a:rPr lang="cs-CZ" sz="2200" dirty="0" smtClean="0"/>
              <a:t>I: </a:t>
            </a:r>
            <a:r>
              <a:rPr lang="cs-CZ" sz="2200" dirty="0" smtClean="0">
                <a:solidFill>
                  <a:srgbClr val="FF0000"/>
                </a:solidFill>
              </a:rPr>
              <a:t>2013-2020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čerpání </a:t>
            </a:r>
            <a:r>
              <a:rPr lang="cs-CZ" sz="2200" dirty="0"/>
              <a:t>podpory i řešení všech projektů programu NPU I musí být ukončeno nejpozději k </a:t>
            </a:r>
            <a:r>
              <a:rPr lang="cs-CZ" sz="2200" dirty="0">
                <a:solidFill>
                  <a:srgbClr val="FF0000"/>
                </a:solidFill>
              </a:rPr>
              <a:t>31. 12. </a:t>
            </a:r>
            <a:r>
              <a:rPr lang="cs-CZ" sz="2200" dirty="0" smtClean="0">
                <a:solidFill>
                  <a:srgbClr val="FF0000"/>
                </a:solidFill>
              </a:rPr>
              <a:t>2020</a:t>
            </a:r>
            <a:endParaRPr lang="cs-CZ" sz="22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dirty="0" smtClean="0"/>
              <a:t>podpora </a:t>
            </a:r>
            <a:r>
              <a:rPr lang="cs-CZ" sz="2200" dirty="0"/>
              <a:t>pouze </a:t>
            </a:r>
            <a:r>
              <a:rPr lang="cs-CZ" sz="2200" dirty="0" smtClean="0"/>
              <a:t>víceletých projektů </a:t>
            </a:r>
            <a:r>
              <a:rPr lang="cs-CZ" sz="2200" dirty="0"/>
              <a:t>v délce trvání nejvýše </a:t>
            </a:r>
            <a:r>
              <a:rPr lang="cs-CZ" sz="2200" dirty="0">
                <a:solidFill>
                  <a:srgbClr val="FF0000"/>
                </a:solidFill>
              </a:rPr>
              <a:t>5</a:t>
            </a:r>
            <a:r>
              <a:rPr lang="cs-CZ" sz="2200" dirty="0"/>
              <a:t> let, tj. </a:t>
            </a:r>
            <a:r>
              <a:rPr lang="cs-CZ" sz="2200" dirty="0">
                <a:solidFill>
                  <a:srgbClr val="FF0000"/>
                </a:solidFill>
              </a:rPr>
              <a:t>60</a:t>
            </a:r>
            <a:r>
              <a:rPr lang="cs-CZ" sz="2200" dirty="0"/>
              <a:t> kalendářních </a:t>
            </a:r>
            <a:r>
              <a:rPr lang="cs-CZ" sz="2200" dirty="0" smtClean="0"/>
              <a:t>měsíců 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program NPU I se nedělí na podprogramy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solidFill>
                  <a:schemeClr val="tx1"/>
                </a:solidFill>
              </a:rPr>
              <a:t>veřejné soutěže: 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1. VS - </a:t>
            </a:r>
            <a:r>
              <a:rPr lang="cs-CZ" sz="2200" dirty="0"/>
              <a:t>vyhlášena </a:t>
            </a:r>
            <a:r>
              <a:rPr lang="cs-CZ" sz="2200" dirty="0" smtClean="0">
                <a:solidFill>
                  <a:srgbClr val="FF0000"/>
                </a:solidFill>
              </a:rPr>
              <a:t>12. prosince 2012</a:t>
            </a:r>
            <a:r>
              <a:rPr lang="cs-CZ" sz="2200" dirty="0"/>
              <a:t> </a:t>
            </a:r>
            <a:r>
              <a:rPr lang="cs-CZ" sz="2200" dirty="0" smtClean="0"/>
              <a:t>– ukončena, vyhodnocena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2. VS - </a:t>
            </a:r>
            <a:r>
              <a:rPr lang="cs-CZ" sz="2200" dirty="0"/>
              <a:t>vyhlášena </a:t>
            </a:r>
            <a:r>
              <a:rPr lang="cs-CZ" sz="2200" dirty="0" smtClean="0">
                <a:solidFill>
                  <a:srgbClr val="FF0000"/>
                </a:solidFill>
              </a:rPr>
              <a:t>1. srpna 2013</a:t>
            </a:r>
            <a:r>
              <a:rPr lang="cs-CZ" sz="2200" dirty="0"/>
              <a:t> </a:t>
            </a:r>
            <a:r>
              <a:rPr lang="cs-CZ" sz="2200" dirty="0" smtClean="0"/>
              <a:t>– </a:t>
            </a:r>
            <a:r>
              <a:rPr lang="cs-CZ" sz="2200" dirty="0"/>
              <a:t>ukončena, </a:t>
            </a:r>
            <a:r>
              <a:rPr lang="cs-CZ" sz="2200" dirty="0" smtClean="0"/>
              <a:t>vyhodnocena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3. </a:t>
            </a:r>
            <a:r>
              <a:rPr lang="cs-CZ" sz="2200" dirty="0"/>
              <a:t>VS – vyhlášena </a:t>
            </a:r>
            <a:r>
              <a:rPr lang="cs-CZ" sz="2200" dirty="0" smtClean="0">
                <a:solidFill>
                  <a:srgbClr val="FF0000"/>
                </a:solidFill>
              </a:rPr>
              <a:t>3. března 2014</a:t>
            </a:r>
            <a:r>
              <a:rPr lang="cs-CZ" sz="2200" dirty="0"/>
              <a:t> </a:t>
            </a:r>
            <a:r>
              <a:rPr lang="cs-CZ" sz="2200" dirty="0" smtClean="0"/>
              <a:t>– ukončena</a:t>
            </a:r>
            <a:r>
              <a:rPr lang="cs-CZ" sz="2200" dirty="0"/>
              <a:t>, </a:t>
            </a:r>
            <a:r>
              <a:rPr lang="cs-CZ" sz="2200" dirty="0" smtClean="0"/>
              <a:t>vyhodnocena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4. </a:t>
            </a:r>
            <a:r>
              <a:rPr lang="cs-CZ" sz="2200" dirty="0"/>
              <a:t>VS – vyhlášena </a:t>
            </a:r>
            <a:r>
              <a:rPr lang="cs-CZ" sz="2200" dirty="0">
                <a:solidFill>
                  <a:srgbClr val="FF0000"/>
                </a:solidFill>
              </a:rPr>
              <a:t>3. </a:t>
            </a:r>
            <a:r>
              <a:rPr lang="cs-CZ" sz="2200" dirty="0" smtClean="0">
                <a:solidFill>
                  <a:srgbClr val="FF0000"/>
                </a:solidFill>
              </a:rPr>
              <a:t>listopadu </a:t>
            </a:r>
            <a:r>
              <a:rPr lang="cs-CZ" sz="2200" dirty="0">
                <a:solidFill>
                  <a:srgbClr val="FF0000"/>
                </a:solidFill>
              </a:rPr>
              <a:t>2014</a:t>
            </a: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cs-CZ" sz="2200" dirty="0" smtClean="0"/>
              <a:t>následně pravděpodobně ještě další </a:t>
            </a:r>
            <a:r>
              <a:rPr lang="cs-CZ" sz="2200" dirty="0" smtClean="0">
                <a:solidFill>
                  <a:srgbClr val="FF0000"/>
                </a:solidFill>
              </a:rPr>
              <a:t>1 (2)</a:t>
            </a:r>
            <a:r>
              <a:rPr lang="cs-CZ" sz="2200" dirty="0" smtClean="0"/>
              <a:t> opakování v roce </a:t>
            </a:r>
            <a:r>
              <a:rPr lang="cs-CZ" sz="2200" dirty="0" smtClean="0">
                <a:solidFill>
                  <a:srgbClr val="FF0000"/>
                </a:solidFill>
              </a:rPr>
              <a:t>2015 </a:t>
            </a:r>
            <a:r>
              <a:rPr lang="cs-CZ" sz="2200" dirty="0" smtClean="0"/>
              <a:t>(s ohledem na ukončování realizace Center z OP)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Doba trvání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537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600" dirty="0" smtClean="0">
                <a:solidFill>
                  <a:prstClr val="black"/>
                </a:solidFill>
              </a:rPr>
              <a:t>V </a:t>
            </a:r>
            <a:r>
              <a:rPr lang="cs-CZ" sz="2600" dirty="0">
                <a:solidFill>
                  <a:prstClr val="black"/>
                </a:solidFill>
              </a:rPr>
              <a:t>případě, že projekt bude vykazovat mimořádné kvality dosažených výsledků nebo příjemce nebo některý </a:t>
            </a:r>
            <a:r>
              <a:rPr lang="cs-CZ" sz="2600" dirty="0" smtClean="0">
                <a:solidFill>
                  <a:prstClr val="black"/>
                </a:solidFill>
              </a:rPr>
              <a:t>z dalších </a:t>
            </a:r>
            <a:r>
              <a:rPr lang="cs-CZ" sz="2600" dirty="0">
                <a:solidFill>
                  <a:prstClr val="black"/>
                </a:solidFill>
              </a:rPr>
              <a:t>účastníků projektu získá grant </a:t>
            </a:r>
            <a:r>
              <a:rPr lang="cs-CZ" sz="2600" dirty="0" smtClean="0">
                <a:solidFill>
                  <a:prstClr val="black"/>
                </a:solidFill>
              </a:rPr>
              <a:t>ERC, 7. rámcového </a:t>
            </a:r>
            <a:r>
              <a:rPr lang="cs-CZ" sz="2600" dirty="0">
                <a:solidFill>
                  <a:prstClr val="black"/>
                </a:solidFill>
              </a:rPr>
              <a:t>programu </a:t>
            </a:r>
            <a:r>
              <a:rPr lang="cs-CZ" sz="2600" dirty="0" smtClean="0">
                <a:solidFill>
                  <a:prstClr val="black"/>
                </a:solidFill>
              </a:rPr>
              <a:t>EU nebo Horizon 2020 </a:t>
            </a:r>
            <a:r>
              <a:rPr lang="cs-CZ" sz="2600" dirty="0">
                <a:solidFill>
                  <a:prstClr val="black"/>
                </a:solidFill>
              </a:rPr>
              <a:t>apod. (hodnocení po </a:t>
            </a:r>
            <a:r>
              <a:rPr lang="cs-CZ" sz="2600" dirty="0" smtClean="0">
                <a:solidFill>
                  <a:prstClr val="black"/>
                </a:solidFill>
              </a:rPr>
              <a:t>1</a:t>
            </a:r>
            <a:r>
              <a:rPr lang="cs-CZ" sz="2600" dirty="0">
                <a:solidFill>
                  <a:prstClr val="black"/>
                </a:solidFill>
              </a:rPr>
              <a:t>.- 4. roce </a:t>
            </a:r>
            <a:r>
              <a:rPr lang="cs-CZ" sz="2600" dirty="0" smtClean="0">
                <a:solidFill>
                  <a:prstClr val="black"/>
                </a:solidFill>
              </a:rPr>
              <a:t>řešení</a:t>
            </a:r>
            <a:r>
              <a:rPr lang="cs-CZ" sz="2600" dirty="0">
                <a:solidFill>
                  <a:prstClr val="black"/>
                </a:solidFill>
              </a:rPr>
              <a:t>), může poskytovatel tuto skutečnost ocenit </a:t>
            </a:r>
            <a:r>
              <a:rPr lang="cs-CZ" sz="2600" dirty="0" err="1" smtClean="0">
                <a:solidFill>
                  <a:prstClr val="black"/>
                </a:solidFill>
              </a:rPr>
              <a:t>navýše</a:t>
            </a:r>
            <a:r>
              <a:rPr lang="cs-CZ" sz="2600" dirty="0" smtClean="0">
                <a:solidFill>
                  <a:prstClr val="black"/>
                </a:solidFill>
              </a:rPr>
              <a:t>-ním </a:t>
            </a:r>
            <a:r>
              <a:rPr lang="cs-CZ" sz="2600" dirty="0">
                <a:solidFill>
                  <a:prstClr val="black"/>
                </a:solidFill>
              </a:rPr>
              <a:t>podpory na řešení projektu pro následující kalendářní rok (s ohledem na aktuální objem </a:t>
            </a:r>
            <a:r>
              <a:rPr lang="cs-CZ" sz="2600" dirty="0" smtClean="0">
                <a:solidFill>
                  <a:prstClr val="black"/>
                </a:solidFill>
              </a:rPr>
              <a:t>disponibilních </a:t>
            </a:r>
            <a:r>
              <a:rPr lang="cs-CZ" sz="2600" dirty="0">
                <a:solidFill>
                  <a:prstClr val="black"/>
                </a:solidFill>
              </a:rPr>
              <a:t>prostředků programu NPU I</a:t>
            </a:r>
            <a:r>
              <a:rPr lang="cs-CZ" sz="2600" dirty="0" smtClean="0">
                <a:solidFill>
                  <a:prstClr val="black"/>
                </a:solidFill>
              </a:rPr>
              <a:t>). </a:t>
            </a:r>
            <a:endParaRPr lang="cs-CZ" sz="26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600" b="1" dirty="0" smtClean="0">
                <a:solidFill>
                  <a:prstClr val="black"/>
                </a:solidFill>
              </a:rPr>
              <a:t>V</a:t>
            </a:r>
            <a:r>
              <a:rPr lang="cs-CZ" sz="2600" b="1" dirty="0">
                <a:solidFill>
                  <a:prstClr val="black"/>
                </a:solidFill>
              </a:rPr>
              <a:t> každém případě však budou poskytovatelem dodržovány limity stanovené </a:t>
            </a:r>
            <a:r>
              <a:rPr lang="cs-CZ" sz="2600" b="1" dirty="0" smtClean="0">
                <a:solidFill>
                  <a:prstClr val="black"/>
                </a:solidFill>
              </a:rPr>
              <a:t>Zákonem a </a:t>
            </a:r>
            <a:r>
              <a:rPr lang="cs-CZ" sz="2600" b="1" dirty="0" err="1" smtClean="0">
                <a:solidFill>
                  <a:prstClr val="black"/>
                </a:solidFill>
              </a:rPr>
              <a:t>Naříze</a:t>
            </a:r>
            <a:r>
              <a:rPr lang="cs-CZ" sz="2600" b="1" dirty="0" smtClean="0">
                <a:solidFill>
                  <a:prstClr val="black"/>
                </a:solidFill>
              </a:rPr>
              <a:t>-ním.</a:t>
            </a:r>
            <a:endParaRPr lang="cs-CZ" sz="2600" b="1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/>
              <a:t>Změna výše podpory </a:t>
            </a:r>
          </a:p>
        </p:txBody>
      </p:sp>
    </p:spTree>
    <p:extLst>
      <p:ext uri="{BB962C8B-B14F-4D97-AF65-F5344CB8AC3E}">
        <p14:creationId xmlns:p14="http://schemas.microsoft.com/office/powerpoint/2010/main" val="20886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400" dirty="0" smtClean="0"/>
              <a:t>Uchazeč </a:t>
            </a:r>
            <a:r>
              <a:rPr lang="cs-CZ" sz="2400" dirty="0"/>
              <a:t>musí prokázat, že úspěšně ukončil v příslušném operačním programu </a:t>
            </a:r>
            <a:r>
              <a:rPr lang="cs-CZ" sz="2400" dirty="0" smtClean="0"/>
              <a:t>realizační fázi projektu </a:t>
            </a:r>
            <a:r>
              <a:rPr lang="cs-CZ" sz="2400" dirty="0"/>
              <a:t>Centra nebo že jej ukončí nejpozději </a:t>
            </a:r>
            <a:r>
              <a:rPr lang="cs-CZ" sz="2400" dirty="0" smtClean="0"/>
              <a:t>     do </a:t>
            </a:r>
            <a:r>
              <a:rPr lang="cs-CZ" sz="2400" b="1" dirty="0" smtClean="0">
                <a:solidFill>
                  <a:srgbClr val="FF0000"/>
                </a:solidFill>
              </a:rPr>
              <a:t>30. června 2015</a:t>
            </a:r>
            <a:r>
              <a:rPr lang="cs-CZ" sz="2400" dirty="0" smtClean="0"/>
              <a:t>. </a:t>
            </a:r>
          </a:p>
          <a:p>
            <a:pPr lvl="0">
              <a:lnSpc>
                <a:spcPct val="120000"/>
              </a:lnSpc>
            </a:pPr>
            <a:r>
              <a:rPr lang="cs-CZ" sz="2400" dirty="0" smtClean="0"/>
              <a:t>Pokud nebyl stávající projekt ještě ukončen, předloží žadatel tzv. dobrozdání Řídícího orgánu OP VaVpi/OP PK, </a:t>
            </a:r>
            <a:r>
              <a:rPr lang="cs-CZ" sz="2400" dirty="0"/>
              <a:t>prokazující, že nejsou známy žádné překážky bránící úspěšnému dokončení projektu Centra</a:t>
            </a:r>
            <a:r>
              <a:rPr lang="cs-CZ" sz="2400" dirty="0" smtClean="0"/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Účast ve 4. VS: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807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sz="2800" b="1" dirty="0" smtClean="0"/>
          </a:p>
          <a:p>
            <a:r>
              <a:rPr lang="cs-CZ" sz="2400" b="1" dirty="0" smtClean="0"/>
              <a:t>Poskytovatel </a:t>
            </a:r>
            <a:r>
              <a:rPr lang="cs-CZ" sz="2400" b="1" dirty="0"/>
              <a:t>upozorňuje, že podpora bude poskytnuta v souladu s Nařízením Komise (EU) č. 651/2014 ze dne  17. června 2014, kterým se </a:t>
            </a:r>
            <a:r>
              <a:rPr lang="cs-CZ" sz="2400" b="1" dirty="0" smtClean="0"/>
              <a:t>   v </a:t>
            </a:r>
            <a:r>
              <a:rPr lang="cs-CZ" sz="2400" b="1" dirty="0"/>
              <a:t>souladu s články 107 a 108 Smlouvy prohlašují určité kategorie podpory za slučitelné </a:t>
            </a:r>
            <a:r>
              <a:rPr lang="cs-CZ" sz="2400" b="1" dirty="0" smtClean="0"/>
              <a:t>s </a:t>
            </a:r>
            <a:r>
              <a:rPr lang="cs-CZ" sz="2400" b="1" dirty="0"/>
              <a:t>vnitřním trhem.</a:t>
            </a:r>
            <a:endParaRPr lang="cs-CZ" sz="24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Upozornění: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731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Titulní list, seznam příloh</a:t>
            </a:r>
            <a:endParaRPr lang="cs-CZ" dirty="0"/>
          </a:p>
        </p:txBody>
      </p:sp>
      <p:pic>
        <p:nvPicPr>
          <p:cNvPr id="4" name="Zástupný symbol pro obsah 3" descr="LO15_titul_list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1138"/>
            <a:ext cx="8308396" cy="5188222"/>
          </a:xfrm>
        </p:spPr>
      </p:pic>
    </p:spTree>
    <p:extLst>
      <p:ext uri="{BB962C8B-B14F-4D97-AF65-F5344CB8AC3E}">
        <p14:creationId xmlns:p14="http://schemas.microsoft.com/office/powerpoint/2010/main" val="39319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 </a:t>
            </a:r>
            <a:r>
              <a:rPr lang="cs-CZ" sz="3600" dirty="0" smtClean="0"/>
              <a:t>Formulář LO15_Text-návrh.doc</a:t>
            </a:r>
            <a:endParaRPr lang="cs-CZ" sz="3600" dirty="0"/>
          </a:p>
        </p:txBody>
      </p:sp>
      <p:pic>
        <p:nvPicPr>
          <p:cNvPr id="4" name="Zástupný symbol pro obsah 3" descr="LO15_Text-návrh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1137"/>
            <a:ext cx="8280920" cy="5116215"/>
          </a:xfrm>
        </p:spPr>
      </p:pic>
    </p:spTree>
    <p:extLst>
      <p:ext uri="{BB962C8B-B14F-4D97-AF65-F5344CB8AC3E}">
        <p14:creationId xmlns:p14="http://schemas.microsoft.com/office/powerpoint/2010/main" val="31807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Formulář LO15_form_P1/2.doc</a:t>
            </a:r>
            <a:endParaRPr lang="cs-CZ" sz="3600" dirty="0"/>
          </a:p>
        </p:txBody>
      </p:sp>
      <p:pic>
        <p:nvPicPr>
          <p:cNvPr id="4" name="Zástupný symbol pro obsah 3" descr="LO15_form_P1-2_uchazeč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5040560"/>
          </a:xfrm>
        </p:spPr>
      </p:pic>
    </p:spTree>
    <p:extLst>
      <p:ext uri="{BB962C8B-B14F-4D97-AF65-F5344CB8AC3E}">
        <p14:creationId xmlns:p14="http://schemas.microsoft.com/office/powerpoint/2010/main" val="291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</a:t>
            </a:r>
            <a:r>
              <a:rPr lang="cs-CZ" sz="3600" dirty="0" smtClean="0">
                <a:solidFill>
                  <a:schemeClr val="lt1"/>
                </a:solidFill>
              </a:rPr>
              <a:t>ormulář LO15_form_Z-UN.xls (1)</a:t>
            </a:r>
            <a:endParaRPr lang="cs-CZ" sz="3600" dirty="0">
              <a:solidFill>
                <a:schemeClr val="lt1"/>
              </a:solidFill>
            </a:endParaRPr>
          </a:p>
        </p:txBody>
      </p:sp>
      <p:pic>
        <p:nvPicPr>
          <p:cNvPr id="4" name="Zástupný symbol pro obsah 3" descr="Microsoft Excel - LO15_form_Z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896544"/>
          </a:xfrm>
        </p:spPr>
      </p:pic>
    </p:spTree>
    <p:extLst>
      <p:ext uri="{BB962C8B-B14F-4D97-AF65-F5344CB8AC3E}">
        <p14:creationId xmlns:p14="http://schemas.microsoft.com/office/powerpoint/2010/main" val="9304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</a:t>
            </a:r>
            <a:r>
              <a:rPr lang="cs-CZ" sz="3600" dirty="0" smtClean="0">
                <a:solidFill>
                  <a:schemeClr val="lt1"/>
                </a:solidFill>
              </a:rPr>
              <a:t>ormulář LO15_form_Z-UN.xls (2)</a:t>
            </a:r>
            <a:endParaRPr lang="cs-CZ" sz="3600" dirty="0">
              <a:solidFill>
                <a:schemeClr val="lt1"/>
              </a:solidFill>
            </a:endParaRPr>
          </a:p>
        </p:txBody>
      </p:sp>
      <p:pic>
        <p:nvPicPr>
          <p:cNvPr id="5" name="Zástupný symbol pro obsah 4" descr="Microsoft Excel - LO_form_Z-UN-komplet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1138"/>
            <a:ext cx="8208912" cy="5116214"/>
          </a:xfrm>
        </p:spPr>
      </p:pic>
    </p:spTree>
    <p:extLst>
      <p:ext uri="{BB962C8B-B14F-4D97-AF65-F5344CB8AC3E}">
        <p14:creationId xmlns:p14="http://schemas.microsoft.com/office/powerpoint/2010/main" val="7655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Formulář LO15_form_KV-UN.xls (1)</a:t>
            </a:r>
            <a:endParaRPr lang="cs-CZ" sz="3600" dirty="0"/>
          </a:p>
        </p:txBody>
      </p:sp>
      <p:pic>
        <p:nvPicPr>
          <p:cNvPr id="5" name="Zástupný symbol pro obsah 4" descr="Microsoft Excel - LO14_form_KV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80920" cy="4525962"/>
          </a:xfrm>
        </p:spPr>
      </p:pic>
    </p:spTree>
    <p:extLst>
      <p:ext uri="{BB962C8B-B14F-4D97-AF65-F5344CB8AC3E}">
        <p14:creationId xmlns:p14="http://schemas.microsoft.com/office/powerpoint/2010/main" val="91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Formulář LO15_form_KV-UN.xls (2)</a:t>
            </a:r>
            <a:endParaRPr lang="cs-CZ" sz="3600" dirty="0"/>
          </a:p>
        </p:txBody>
      </p:sp>
      <p:pic>
        <p:nvPicPr>
          <p:cNvPr id="5" name="Zástupný symbol pro obsah 4" descr="Microsoft Excel - LO14_form_KV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08912" cy="4525962"/>
          </a:xfrm>
        </p:spPr>
      </p:pic>
    </p:spTree>
    <p:extLst>
      <p:ext uri="{BB962C8B-B14F-4D97-AF65-F5344CB8AC3E}">
        <p14:creationId xmlns:p14="http://schemas.microsoft.com/office/powerpoint/2010/main" val="5661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158417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800" b="1" dirty="0"/>
              <a:t>Výdaje na program </a:t>
            </a:r>
            <a:r>
              <a:rPr lang="cs-CZ" sz="3800" b="1" dirty="0" smtClean="0"/>
              <a:t>NPU I </a:t>
            </a:r>
            <a:br>
              <a:rPr lang="cs-CZ" sz="3800" b="1" dirty="0" smtClean="0"/>
            </a:br>
            <a:r>
              <a:rPr lang="cs-CZ" sz="2400" b="1" dirty="0" smtClean="0"/>
              <a:t>ze </a:t>
            </a:r>
            <a:r>
              <a:rPr lang="cs-CZ" sz="2400" b="1" dirty="0"/>
              <a:t>státního rozpočtu </a:t>
            </a:r>
            <a:r>
              <a:rPr lang="cs-CZ" sz="2400" b="1" dirty="0" smtClean="0"/>
              <a:t>ČR na </a:t>
            </a:r>
            <a:r>
              <a:rPr lang="cs-CZ" sz="2400" b="1" dirty="0"/>
              <a:t>výzkum, vývoj a inovace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400" b="1" dirty="0" smtClean="0"/>
              <a:t>(</a:t>
            </a:r>
            <a:r>
              <a:rPr lang="cs-CZ" sz="2400" b="1" dirty="0"/>
              <a:t>v tis. Kč</a:t>
            </a:r>
            <a:r>
              <a:rPr lang="cs-CZ" sz="2400" b="1" dirty="0" smtClean="0"/>
              <a:t>)</a:t>
            </a:r>
            <a:endParaRPr lang="cs-CZ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888"/>
            <a:ext cx="8229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6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 P-3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7525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Formulář LO15_form P-3.xls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50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Formuláře </a:t>
            </a:r>
            <a:r>
              <a:rPr lang="cs-CZ" dirty="0"/>
              <a:t>pro zpracování návrhů projektů </a:t>
            </a:r>
            <a:r>
              <a:rPr lang="cs-CZ" dirty="0" smtClean="0"/>
              <a:t> </a:t>
            </a:r>
            <a:r>
              <a:rPr lang="cs-CZ" dirty="0">
                <a:solidFill>
                  <a:srgbClr val="FF0000"/>
                </a:solidFill>
              </a:rPr>
              <a:t>není dovoleno jakýmkoliv způsobem měnit nebo upravovat</a:t>
            </a:r>
            <a:r>
              <a:rPr lang="cs-CZ" dirty="0"/>
              <a:t>. V opačném případě bude návrh projektu z veřejné soutěže </a:t>
            </a:r>
            <a:r>
              <a:rPr lang="cs-CZ" dirty="0" smtClean="0"/>
              <a:t>vyřazen</a:t>
            </a:r>
            <a:r>
              <a:rPr lang="cs-CZ" dirty="0"/>
              <a:t>!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</a:t>
            </a:r>
            <a:r>
              <a:rPr lang="cs-CZ" dirty="0"/>
              <a:t> případě finančních tabulek se veškeré údaje vkládají výhradně v celých tisících Kč</a:t>
            </a:r>
            <a:r>
              <a:rPr lang="cs-CZ" dirty="0" smtClean="0"/>
              <a:t>.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Vkládají se </a:t>
            </a:r>
            <a:r>
              <a:rPr lang="cs-CZ" dirty="0" smtClean="0">
                <a:solidFill>
                  <a:srgbClr val="FF0000"/>
                </a:solidFill>
              </a:rPr>
              <a:t>výhradně hodnoty</a:t>
            </a:r>
            <a:r>
              <a:rPr lang="cs-CZ" dirty="0" smtClean="0"/>
              <a:t>, nikoliv vzo-rečky!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Důležité upozornění!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4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180975" indent="0"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Infrastruktura </a:t>
            </a:r>
            <a:r>
              <a:rPr lang="cs-CZ" dirty="0">
                <a:solidFill>
                  <a:srgbClr val="FF0000"/>
                </a:solidFill>
              </a:rPr>
              <a:t>Centra, vybavení a využití </a:t>
            </a:r>
            <a:r>
              <a:rPr lang="cs-CZ" dirty="0"/>
              <a:t>(efektivita dosavadního způsobu využití </a:t>
            </a:r>
            <a:r>
              <a:rPr lang="cs-CZ" dirty="0" smtClean="0"/>
              <a:t>vybu-dované </a:t>
            </a:r>
            <a:r>
              <a:rPr lang="cs-CZ" dirty="0"/>
              <a:t>infrastruktury a vybavení ve vztahu k původnímu účelu zřízení Centra) včetně </a:t>
            </a:r>
            <a:r>
              <a:rPr lang="cs-CZ" dirty="0" smtClean="0"/>
              <a:t>vyu-žití </a:t>
            </a:r>
            <a:r>
              <a:rPr lang="cs-CZ" dirty="0"/>
              <a:t>centra pro odbornou veřejnost, především programy celoživotního vzdělávání s </a:t>
            </a:r>
            <a:r>
              <a:rPr lang="cs-CZ" dirty="0" smtClean="0"/>
              <a:t>prak-tickou </a:t>
            </a:r>
            <a:r>
              <a:rPr lang="cs-CZ" dirty="0"/>
              <a:t>částí, pobyty a práce studentů nižšího stupně studia a jejich organizace a zajištění, pracovní pobyty pracovníků z praxe apod.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Hodnotící kritéria – A1-1 (0-7b.)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447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Kvalita </a:t>
            </a:r>
            <a:r>
              <a:rPr lang="cs-CZ" dirty="0">
                <a:solidFill>
                  <a:srgbClr val="FF0000"/>
                </a:solidFill>
              </a:rPr>
              <a:t>dosavadních výzkumných programů </a:t>
            </a:r>
            <a:r>
              <a:rPr lang="cs-CZ" dirty="0"/>
              <a:t>Centra, včetně vyhodnocení výsledků </a:t>
            </a:r>
            <a:r>
              <a:rPr lang="cs-CZ" dirty="0" smtClean="0"/>
              <a:t>VaVaI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>
                <a:solidFill>
                  <a:srgbClr val="FF0000"/>
                </a:solidFill>
              </a:rPr>
              <a:t>Efektivita dosavadního provozu Centra </a:t>
            </a:r>
            <a:r>
              <a:rPr lang="cs-CZ" dirty="0"/>
              <a:t>(finanční a legislativní aspekty, včetně </a:t>
            </a:r>
            <a:r>
              <a:rPr lang="cs-CZ" dirty="0" smtClean="0"/>
              <a:t>roz-počtu </a:t>
            </a:r>
            <a:r>
              <a:rPr lang="cs-CZ" dirty="0"/>
              <a:t>a využívání finančních zdrojů - podíl soukromého kapitálu, zahraničních zdrojů atd.)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Hodnotící kritéria – </a:t>
            </a:r>
            <a:r>
              <a:rPr lang="cs-CZ" sz="3600" dirty="0" smtClean="0"/>
              <a:t>A1-2,3 (0-7b.)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8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Management </a:t>
            </a:r>
            <a:r>
              <a:rPr lang="cs-CZ" dirty="0">
                <a:solidFill>
                  <a:srgbClr val="FF0000"/>
                </a:solidFill>
              </a:rPr>
              <a:t>Centra: </a:t>
            </a:r>
          </a:p>
          <a:p>
            <a:pPr lvl="0"/>
            <a:r>
              <a:rPr lang="cs-CZ" dirty="0"/>
              <a:t>systém řízení činnosti </a:t>
            </a:r>
            <a:r>
              <a:rPr lang="cs-CZ" dirty="0" smtClean="0"/>
              <a:t>Centra</a:t>
            </a:r>
            <a:endParaRPr lang="cs-CZ" dirty="0"/>
          </a:p>
          <a:p>
            <a:pPr lvl="0"/>
            <a:r>
              <a:rPr lang="cs-CZ" dirty="0"/>
              <a:t>zapojení Centra do mezinárodní spolupráce, </a:t>
            </a:r>
            <a:r>
              <a:rPr lang="cs-CZ" dirty="0" smtClean="0"/>
              <a:t>zej-ména </a:t>
            </a:r>
            <a:r>
              <a:rPr lang="cs-CZ" dirty="0"/>
              <a:t>do projektů hodnocených mezinárodně jako 7. Rámcový program, Joint technology </a:t>
            </a:r>
            <a:r>
              <a:rPr lang="cs-CZ" dirty="0" smtClean="0"/>
              <a:t>initiatives</a:t>
            </a:r>
            <a:r>
              <a:rPr lang="cs-CZ" dirty="0"/>
              <a:t>, Human Frontier in Science, jiné </a:t>
            </a:r>
            <a:r>
              <a:rPr lang="cs-CZ" dirty="0" smtClean="0"/>
              <a:t>inicia-tivy </a:t>
            </a:r>
            <a:r>
              <a:rPr lang="cs-CZ" dirty="0"/>
              <a:t>Evropské unie apod</a:t>
            </a:r>
            <a:r>
              <a:rPr lang="cs-CZ" dirty="0" smtClean="0"/>
              <a:t>.</a:t>
            </a:r>
            <a:endParaRPr lang="cs-CZ" dirty="0"/>
          </a:p>
          <a:p>
            <a:pPr lvl="0"/>
            <a:r>
              <a:rPr lang="cs-CZ" dirty="0"/>
              <a:t>mezinárodní smlouvy, dvou – a vícestranné infrastrukturní projekty a projekty magisterského a doktorského vzdělávání apod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zvláštní důraz bude kladen na projekty, u nichž bylo dosaženo společného výsledku základního nebo aplikovaného </a:t>
            </a:r>
            <a:r>
              <a:rPr lang="cs-CZ" dirty="0" smtClean="0"/>
              <a:t>výzkumu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A1-4 (0-7b.)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sz="3400" b="1" dirty="0" smtClean="0">
                <a:solidFill>
                  <a:srgbClr val="FF0000"/>
                </a:solidFill>
              </a:rPr>
              <a:t>Řízení </a:t>
            </a:r>
            <a:r>
              <a:rPr lang="cs-CZ" sz="3400" b="1" dirty="0">
                <a:solidFill>
                  <a:srgbClr val="FF0000"/>
                </a:solidFill>
              </a:rPr>
              <a:t>lidských zdrojů Centra: </a:t>
            </a:r>
          </a:p>
          <a:p>
            <a:pPr marL="109728" indent="0">
              <a:buNone/>
            </a:pPr>
            <a:r>
              <a:rPr lang="cs-CZ" sz="3400" dirty="0" smtClean="0"/>
              <a:t>Především </a:t>
            </a:r>
            <a:r>
              <a:rPr lang="cs-CZ" sz="3400" dirty="0"/>
              <a:t>kariérní řád a jeho výsledky, například: </a:t>
            </a:r>
          </a:p>
          <a:p>
            <a:pPr lvl="0"/>
            <a:r>
              <a:rPr lang="cs-CZ" sz="3400" dirty="0"/>
              <a:t>podíl pracovníků s alespoň jedním stupněm studia v zahraničí (mimo Slovensko)</a:t>
            </a:r>
          </a:p>
          <a:p>
            <a:pPr lvl="0"/>
            <a:r>
              <a:rPr lang="cs-CZ" sz="3400" dirty="0"/>
              <a:t>podíl pracovníků s delší zkušeností v </a:t>
            </a:r>
            <a:r>
              <a:rPr lang="cs-CZ" sz="3400" dirty="0" smtClean="0"/>
              <a:t>průmys-lové </a:t>
            </a:r>
            <a:r>
              <a:rPr lang="cs-CZ" sz="3400" dirty="0"/>
              <a:t>laboratoři</a:t>
            </a:r>
          </a:p>
          <a:p>
            <a:pPr lvl="0"/>
            <a:r>
              <a:rPr lang="cs-CZ" sz="3400" dirty="0"/>
              <a:t>podíl pracovníků s delší zkušeností v </a:t>
            </a:r>
            <a:r>
              <a:rPr lang="cs-CZ" sz="3400" dirty="0" smtClean="0"/>
              <a:t>akade-mické </a:t>
            </a:r>
            <a:r>
              <a:rPr lang="cs-CZ" sz="3400" dirty="0"/>
              <a:t>laboratoři</a:t>
            </a:r>
          </a:p>
          <a:p>
            <a:pPr lvl="0"/>
            <a:r>
              <a:rPr lang="cs-CZ" sz="3400" dirty="0"/>
              <a:t>u pracovišť vysokých škol podíl zaměstnanců – absolventů jiných vysokých škol na </a:t>
            </a:r>
            <a:r>
              <a:rPr lang="cs-CZ" sz="3400" dirty="0" smtClean="0"/>
              <a:t>magister-ském </a:t>
            </a:r>
            <a:r>
              <a:rPr lang="cs-CZ" sz="3400" dirty="0"/>
              <a:t>a doktorském stupni </a:t>
            </a:r>
            <a:r>
              <a:rPr lang="cs-CZ" sz="3400" dirty="0" smtClean="0"/>
              <a:t>studia</a:t>
            </a:r>
            <a:endParaRPr lang="cs-CZ" sz="3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Hodnotící kritéria – </a:t>
            </a:r>
            <a:r>
              <a:rPr lang="cs-CZ" sz="3600" dirty="0" smtClean="0"/>
              <a:t>A1-5 (0-15b.)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1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</a:t>
            </a:r>
            <a:r>
              <a:rPr lang="cs-CZ" sz="2800" dirty="0"/>
              <a:t> vlastních absolventů podíl zaměstnanců s </a:t>
            </a:r>
            <a:r>
              <a:rPr lang="cs-CZ" sz="2800" dirty="0" smtClean="0"/>
              <a:t>nejméně </a:t>
            </a:r>
            <a:r>
              <a:rPr lang="cs-CZ" sz="2800" dirty="0"/>
              <a:t>devítiměsíčním nebo opakovaným několikaměsíčním (nejméně 3 měsíce vcelku, celkem nejméně 18 měsíců) pracovním </a:t>
            </a:r>
            <a:r>
              <a:rPr lang="cs-CZ" sz="2800" dirty="0" smtClean="0"/>
              <a:t>poby-tem </a:t>
            </a:r>
            <a:r>
              <a:rPr lang="cs-CZ" sz="2800" dirty="0"/>
              <a:t>v zahraničí </a:t>
            </a:r>
            <a:endParaRPr lang="cs-CZ" sz="2800" dirty="0" smtClean="0"/>
          </a:p>
          <a:p>
            <a:pPr lvl="0"/>
            <a:r>
              <a:rPr lang="cs-CZ" sz="2800" dirty="0"/>
              <a:t>zajištění podmínek pro zvýšení kvalifikace </a:t>
            </a:r>
            <a:r>
              <a:rPr lang="cs-CZ" sz="2800" dirty="0" smtClean="0"/>
              <a:t>vědeckých </a:t>
            </a:r>
            <a:r>
              <a:rPr lang="cs-CZ" sz="2800" dirty="0"/>
              <a:t>pracovníků, především formou zahraničních pobytů a zajištění návratových </a:t>
            </a:r>
            <a:r>
              <a:rPr lang="cs-CZ" sz="2800" dirty="0" smtClean="0"/>
              <a:t>podmínek</a:t>
            </a:r>
            <a:endParaRPr lang="cs-CZ" sz="2800" dirty="0"/>
          </a:p>
          <a:p>
            <a:pPr lvl="0"/>
            <a:r>
              <a:rPr lang="cs-CZ" sz="2800" dirty="0"/>
              <a:t>práce doktorandů a studentů magisterského studia, jejichž školiteli jsou pracovníci centra na infrastruktuře </a:t>
            </a:r>
            <a:r>
              <a:rPr lang="cs-CZ" sz="2800" dirty="0" smtClean="0"/>
              <a:t>OP VaVpI/OP PK</a:t>
            </a:r>
            <a:endParaRPr lang="cs-CZ" sz="2800" dirty="0"/>
          </a:p>
          <a:p>
            <a:pPr lvl="0"/>
            <a:endParaRPr lang="cs-CZ" sz="2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3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podíl </a:t>
            </a:r>
            <a:r>
              <a:rPr lang="cs-CZ" dirty="0"/>
              <a:t>studentů magisterského a doktorského studia s nejméně tříměsíčním pobytem v </a:t>
            </a:r>
            <a:r>
              <a:rPr lang="cs-CZ" dirty="0" smtClean="0"/>
              <a:t>zahra-ničí</a:t>
            </a:r>
            <a:endParaRPr lang="cs-CZ" dirty="0"/>
          </a:p>
          <a:p>
            <a:pPr lvl="0"/>
            <a:r>
              <a:rPr lang="cs-CZ" dirty="0"/>
              <a:t>uplatnění studentů doktorského a magisterského studia, jejichž školiteli byli pracovníci centra v </a:t>
            </a:r>
            <a:r>
              <a:rPr lang="cs-CZ" dirty="0" smtClean="0"/>
              <a:t>praxi</a:t>
            </a:r>
            <a:endParaRPr lang="cs-CZ" dirty="0"/>
          </a:p>
          <a:p>
            <a:pPr lvl="0"/>
            <a:r>
              <a:rPr lang="cs-CZ" dirty="0"/>
              <a:t>u doktorandů zejména zaměstnání na špičkových zahraničních akademických pracovištích, </a:t>
            </a:r>
            <a:r>
              <a:rPr lang="cs-CZ" dirty="0" smtClean="0"/>
              <a:t>vývojo-vých </a:t>
            </a:r>
            <a:r>
              <a:rPr lang="cs-CZ" dirty="0"/>
              <a:t>odděleních mezinárodních firem, </a:t>
            </a:r>
            <a:r>
              <a:rPr lang="cs-CZ" dirty="0" smtClean="0"/>
              <a:t>význam-ných </a:t>
            </a:r>
            <a:r>
              <a:rPr lang="cs-CZ" dirty="0"/>
              <a:t>národních firem apod</a:t>
            </a:r>
            <a:r>
              <a:rPr lang="cs-CZ" dirty="0" smtClean="0"/>
              <a:t>.</a:t>
            </a:r>
            <a:endParaRPr lang="cs-CZ" dirty="0"/>
          </a:p>
          <a:p>
            <a:pPr lvl="0"/>
            <a:r>
              <a:rPr lang="cs-CZ" dirty="0"/>
              <a:t>u magisterských studentů přechod na doktorské studium na přední pracoviště v </a:t>
            </a:r>
            <a:r>
              <a:rPr lang="cs-CZ" dirty="0" smtClean="0"/>
              <a:t>zahraničí</a:t>
            </a:r>
            <a:endParaRPr lang="cs-CZ" dirty="0"/>
          </a:p>
          <a:p>
            <a:r>
              <a:rPr lang="cs-CZ" dirty="0"/>
              <a:t>double degree programy v obou typech studia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7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>
                <a:solidFill>
                  <a:srgbClr val="FF0000"/>
                </a:solidFill>
              </a:rPr>
              <a:t>Dosavadní spolupráce Centra </a:t>
            </a:r>
            <a:r>
              <a:rPr lang="cs-CZ" dirty="0"/>
              <a:t>s aplikační sférou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A1-6 (0-7b.)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Strategická </a:t>
            </a:r>
            <a:r>
              <a:rPr lang="cs-CZ" dirty="0">
                <a:solidFill>
                  <a:srgbClr val="FF0000"/>
                </a:solidFill>
              </a:rPr>
              <a:t>koncepce projektu</a:t>
            </a:r>
          </a:p>
          <a:p>
            <a:pPr lvl="0"/>
            <a:r>
              <a:rPr lang="cs-CZ" dirty="0"/>
              <a:t>věcná příslušnost v návrhu popsaných </a:t>
            </a:r>
            <a:r>
              <a:rPr lang="cs-CZ" dirty="0" smtClean="0"/>
              <a:t>výzkum-ných </a:t>
            </a:r>
            <a:r>
              <a:rPr lang="cs-CZ" dirty="0"/>
              <a:t>aktivit k programu NPU I </a:t>
            </a:r>
          </a:p>
          <a:p>
            <a:pPr lvl="0"/>
            <a:r>
              <a:rPr lang="cs-CZ" dirty="0"/>
              <a:t>provázanost dílčích cílů stanovených v návrhu projektu, včetně navrhovaného způsobu řízení lidských zdrojů pro období řešení projektu, složení řešitelského týmu, plánovaných výsledků, jejich typů a počtu, s vybudovanou </a:t>
            </a:r>
            <a:r>
              <a:rPr lang="cs-CZ" dirty="0" smtClean="0"/>
              <a:t>infrastruktu-rou </a:t>
            </a:r>
            <a:r>
              <a:rPr lang="cs-CZ" dirty="0"/>
              <a:t>Centra a efektivita využití jejich kapacit a vybavení </a:t>
            </a:r>
          </a:p>
          <a:p>
            <a:r>
              <a:rPr lang="cs-CZ" dirty="0"/>
              <a:t>návaznost na priority VaVaI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A2-1 (0-10b.)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1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 lnSpcReduction="10000"/>
          </a:bodyPr>
          <a:lstStyle/>
          <a:p>
            <a:endParaRPr lang="cs-CZ" u="sng" dirty="0" smtClean="0"/>
          </a:p>
          <a:p>
            <a:pPr>
              <a:spcBef>
                <a:spcPts val="1200"/>
              </a:spcBef>
            </a:pPr>
            <a:r>
              <a:rPr lang="cs-CZ" sz="2400" u="sng" dirty="0" smtClean="0"/>
              <a:t>Hlavní cíl: </a:t>
            </a:r>
            <a:r>
              <a:rPr lang="cs-CZ" sz="2400" dirty="0" smtClean="0"/>
              <a:t>trvalý </a:t>
            </a:r>
            <a:r>
              <a:rPr lang="cs-CZ" sz="2400" dirty="0"/>
              <a:t>rozvoj výzkumné infrastruktury Center, který podpoří sociální i ekonomický rozvoj regionů, kde Centra </a:t>
            </a:r>
            <a:r>
              <a:rPr lang="cs-CZ" sz="2400" dirty="0" smtClean="0"/>
              <a:t>působí. 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Jde </a:t>
            </a:r>
            <a:r>
              <a:rPr lang="cs-CZ" sz="2400" dirty="0"/>
              <a:t>o jeden z možných nástrojů ke zvýšení konkurenceschopnosti českého výzkumu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Každé Centrum může zajišťovat svoji udržitelnost vždy </a:t>
            </a:r>
            <a:r>
              <a:rPr lang="cs-CZ" sz="2400" b="1" u="sng" dirty="0">
                <a:solidFill>
                  <a:srgbClr val="FF0000"/>
                </a:solidFill>
              </a:rPr>
              <a:t>nejvýše jedním projektem </a:t>
            </a:r>
            <a:r>
              <a:rPr lang="cs-CZ" sz="2400" dirty="0"/>
              <a:t>programu NPU I nebo jedním projektem synergického opatření </a:t>
            </a:r>
            <a:r>
              <a:rPr lang="cs-CZ" sz="2400" dirty="0" smtClean="0"/>
              <a:t>    na </a:t>
            </a:r>
            <a:r>
              <a:rPr lang="cs-CZ" sz="2400" dirty="0"/>
              <a:t>podporu udržitelnosti Center, kterým je např. Národní program udržitelnosti II - NPU </a:t>
            </a:r>
            <a:r>
              <a:rPr lang="cs-CZ" sz="2400" dirty="0" smtClean="0"/>
              <a:t>II.</a:t>
            </a:r>
            <a:endParaRPr lang="cs-CZ" sz="24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 smtClean="0"/>
              <a:t>Cíle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51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Provozní </a:t>
            </a:r>
            <a:r>
              <a:rPr lang="cs-CZ" dirty="0">
                <a:solidFill>
                  <a:srgbClr val="FF0000"/>
                </a:solidFill>
              </a:rPr>
              <a:t>strategie a politika řízení vnějších vztahů infrastruktury </a:t>
            </a:r>
            <a:r>
              <a:rPr lang="cs-CZ" dirty="0"/>
              <a:t>(regionální a mezinárodní aspekty)</a:t>
            </a:r>
          </a:p>
          <a:p>
            <a:pPr lvl="0"/>
            <a:r>
              <a:rPr lang="cs-CZ" dirty="0"/>
              <a:t>strategie plnění cílů projektu, jejich realizace v čase a ve vztahu k obsahu a zvoleným </a:t>
            </a:r>
            <a:r>
              <a:rPr lang="cs-CZ" dirty="0" smtClean="0"/>
              <a:t>tematic-kým </a:t>
            </a:r>
            <a:r>
              <a:rPr lang="cs-CZ" dirty="0"/>
              <a:t>celkům, jejich návaznosti a provázanosti na způsob čerpání finančních prostředků </a:t>
            </a:r>
            <a:r>
              <a:rPr lang="cs-CZ" dirty="0" smtClean="0"/>
              <a:t>projek-tu</a:t>
            </a:r>
            <a:r>
              <a:rPr lang="cs-CZ" dirty="0"/>
              <a:t>, reálnost dodržování navrženého </a:t>
            </a:r>
            <a:r>
              <a:rPr lang="cs-CZ" dirty="0" smtClean="0"/>
              <a:t>harmono-gramu </a:t>
            </a:r>
            <a:r>
              <a:rPr lang="cs-CZ" dirty="0"/>
              <a:t>plnění dílčích cílů projektu </a:t>
            </a:r>
          </a:p>
          <a:p>
            <a:pPr lvl="0"/>
            <a:r>
              <a:rPr lang="cs-CZ" dirty="0"/>
              <a:t>strategie a plán získávání finančních zdrojů s </a:t>
            </a:r>
            <a:r>
              <a:rPr lang="cs-CZ" dirty="0" smtClean="0"/>
              <a:t>ohledem </a:t>
            </a:r>
            <a:r>
              <a:rPr lang="cs-CZ" dirty="0"/>
              <a:t>na harmonogram plnění dílčích cílů projektu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A2-2 (0-15b.)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6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budování </a:t>
            </a:r>
            <a:r>
              <a:rPr lang="cs-CZ" dirty="0"/>
              <a:t>postavení Centra ve VaVaI v </a:t>
            </a:r>
            <a:r>
              <a:rPr lang="cs-CZ" dirty="0" smtClean="0"/>
              <a:t>regionál-ním </a:t>
            </a:r>
            <a:r>
              <a:rPr lang="cs-CZ" dirty="0"/>
              <a:t>a mezinárodním kontextu, koncepce </a:t>
            </a:r>
            <a:r>
              <a:rPr lang="cs-CZ" dirty="0" smtClean="0"/>
              <a:t>rozví-jení </a:t>
            </a:r>
            <a:r>
              <a:rPr lang="cs-CZ" dirty="0"/>
              <a:t>mezinárodní spolupráce ve VaVaI a </a:t>
            </a:r>
            <a:r>
              <a:rPr lang="cs-CZ" dirty="0" smtClean="0"/>
              <a:t>spolu-práce </a:t>
            </a:r>
            <a:r>
              <a:rPr lang="cs-CZ" dirty="0"/>
              <a:t>s podniky za účelem plnění cílů projektu a s ohledem na cíle programu NPU I</a:t>
            </a:r>
          </a:p>
          <a:p>
            <a:pPr lvl="0"/>
            <a:r>
              <a:rPr lang="cs-CZ" dirty="0"/>
              <a:t>nastavení cílových hodnot ukazatelů uchazečem na úrovni projektu a jejich výběr ve vztahu k </a:t>
            </a:r>
            <a:r>
              <a:rPr lang="cs-CZ" dirty="0" smtClean="0"/>
              <a:t>cí-lům </a:t>
            </a:r>
            <a:r>
              <a:rPr lang="cs-CZ" dirty="0"/>
              <a:t>projektu a ve vztahu k cílům programu NPU I</a:t>
            </a:r>
          </a:p>
          <a:p>
            <a:r>
              <a:rPr lang="cs-CZ" dirty="0"/>
              <a:t>posouzení rizik úspěšného dokončení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Potřebnost </a:t>
            </a:r>
            <a:r>
              <a:rPr lang="cs-CZ" dirty="0">
                <a:solidFill>
                  <a:srgbClr val="FF0000"/>
                </a:solidFill>
              </a:rPr>
              <a:t>a realizovatelnost projektu</a:t>
            </a:r>
          </a:p>
          <a:p>
            <a:pPr lvl="0"/>
            <a:r>
              <a:rPr lang="cs-CZ" dirty="0"/>
              <a:t>míra naplňování cílů programu NPU I vč. </a:t>
            </a:r>
            <a:r>
              <a:rPr lang="cs-CZ" dirty="0" smtClean="0"/>
              <a:t>zacho-vání </a:t>
            </a:r>
            <a:r>
              <a:rPr lang="cs-CZ" dirty="0"/>
              <a:t>struktury subjektů provozujících činnost Centra</a:t>
            </a:r>
          </a:p>
          <a:p>
            <a:pPr lvl="0"/>
            <a:r>
              <a:rPr lang="cs-CZ" dirty="0"/>
              <a:t>přítomnost motivačního účinku (podle čl. </a:t>
            </a:r>
            <a:r>
              <a:rPr lang="cs-CZ" dirty="0" smtClean="0"/>
              <a:t>6 Naří-zení</a:t>
            </a:r>
            <a:r>
              <a:rPr lang="cs-CZ" dirty="0"/>
              <a:t>) – např. regionální a mezioborová </a:t>
            </a:r>
            <a:r>
              <a:rPr lang="cs-CZ" dirty="0" smtClean="0"/>
              <a:t>spolu-práce</a:t>
            </a:r>
            <a:r>
              <a:rPr lang="cs-CZ" dirty="0"/>
              <a:t>, zajištění dalšího financování provozu Centra po ukončení podpory v rámci programu NPU I)</a:t>
            </a:r>
          </a:p>
          <a:p>
            <a:pPr lvl="0"/>
            <a:r>
              <a:rPr lang="cs-CZ" dirty="0"/>
              <a:t>míra přiměřenosti nákladů projektu ve vztahu k cílovým hodnotám indikátorů a s ohledem na význam projektu pro plnění cílů programu NPU 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</a:rPr>
              <a:t>A2-3 (0-25b.)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9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efektivita </a:t>
            </a:r>
            <a:r>
              <a:rPr lang="cs-CZ" dirty="0"/>
              <a:t>provozu infrastruktury Centra</a:t>
            </a:r>
          </a:p>
          <a:p>
            <a:pPr lvl="0"/>
            <a:r>
              <a:rPr lang="cs-CZ" dirty="0"/>
              <a:t>předpoklad dodržení očekávané kvality výsledků projektu a jejich počtu</a:t>
            </a:r>
          </a:p>
          <a:p>
            <a:pPr lvl="0"/>
            <a:r>
              <a:rPr lang="cs-CZ" dirty="0"/>
              <a:t>potřebnost a přiměřenost navrhované obnovy vybavení Centra ve vztahu k aktivitám </a:t>
            </a:r>
            <a:r>
              <a:rPr lang="cs-CZ" dirty="0" smtClean="0"/>
              <a:t>pláno-vaným </a:t>
            </a:r>
            <a:r>
              <a:rPr lang="cs-CZ" dirty="0"/>
              <a:t>v projektu, </a:t>
            </a:r>
          </a:p>
          <a:p>
            <a:r>
              <a:rPr lang="cs-CZ" dirty="0"/>
              <a:t>možnosti a reálnost zhodnocení </a:t>
            </a:r>
            <a:r>
              <a:rPr lang="cs-CZ" dirty="0" smtClean="0"/>
              <a:t>infrastruk-tury </a:t>
            </a:r>
            <a:r>
              <a:rPr lang="cs-CZ" dirty="0"/>
              <a:t>Centra s ohledem na popsaný způsob rozvoje mezinárodní spolupráce a spolupráce s podniky a další aktivity popsané v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80975" indent="-180975"/>
            <a:r>
              <a:rPr lang="cs-CZ" dirty="0" smtClean="0"/>
              <a:t>Vyhlášení </a:t>
            </a:r>
            <a:r>
              <a:rPr lang="cs-CZ" dirty="0" smtClean="0">
                <a:solidFill>
                  <a:srgbClr val="FF0000"/>
                </a:solidFill>
              </a:rPr>
              <a:t>4.</a:t>
            </a:r>
            <a:r>
              <a:rPr lang="cs-CZ" dirty="0" smtClean="0"/>
              <a:t> veřejné soutěže: </a:t>
            </a:r>
            <a:r>
              <a:rPr lang="cs-CZ" dirty="0" smtClean="0">
                <a:solidFill>
                  <a:srgbClr val="FF0000"/>
                </a:solidFill>
              </a:rPr>
              <a:t>3. listopadu 2014</a:t>
            </a:r>
          </a:p>
          <a:p>
            <a:pPr marL="180975" indent="-180975"/>
            <a:endParaRPr lang="cs-CZ" dirty="0"/>
          </a:p>
          <a:p>
            <a:pPr marL="180975" indent="-180975"/>
            <a:r>
              <a:rPr lang="cs-CZ" dirty="0" smtClean="0"/>
              <a:t>Soutěžní lhůta</a:t>
            </a:r>
            <a:r>
              <a:rPr lang="cs-CZ" dirty="0"/>
              <a:t> </a:t>
            </a:r>
            <a:r>
              <a:rPr lang="cs-CZ" dirty="0" smtClean="0"/>
              <a:t>začíná </a:t>
            </a:r>
            <a:r>
              <a:rPr lang="cs-CZ" dirty="0"/>
              <a:t>dne </a:t>
            </a:r>
            <a:r>
              <a:rPr lang="cs-CZ" dirty="0" smtClean="0">
                <a:solidFill>
                  <a:srgbClr val="FF0000"/>
                </a:solidFill>
              </a:rPr>
              <a:t>4. </a:t>
            </a:r>
            <a:r>
              <a:rPr lang="cs-CZ" dirty="0">
                <a:solidFill>
                  <a:srgbClr val="FF0000"/>
                </a:solidFill>
              </a:rPr>
              <a:t>listopadu </a:t>
            </a:r>
            <a:r>
              <a:rPr lang="cs-CZ" dirty="0" smtClean="0">
                <a:solidFill>
                  <a:srgbClr val="FF0000"/>
                </a:solidFill>
              </a:rPr>
              <a:t>2014          </a:t>
            </a:r>
            <a:r>
              <a:rPr lang="cs-CZ" dirty="0" smtClean="0"/>
              <a:t>a </a:t>
            </a:r>
            <a:r>
              <a:rPr lang="cs-CZ" dirty="0"/>
              <a:t>končí dne </a:t>
            </a:r>
            <a:r>
              <a:rPr lang="cs-CZ" dirty="0" smtClean="0">
                <a:solidFill>
                  <a:srgbClr val="FF0000"/>
                </a:solidFill>
              </a:rPr>
              <a:t>9. ledna 2015 </a:t>
            </a:r>
            <a:r>
              <a:rPr lang="cs-CZ" dirty="0">
                <a:solidFill>
                  <a:srgbClr val="FF0000"/>
                </a:solidFill>
              </a:rPr>
              <a:t>ve </a:t>
            </a:r>
            <a:r>
              <a:rPr lang="cs-CZ" dirty="0" smtClean="0">
                <a:solidFill>
                  <a:srgbClr val="FF0000"/>
                </a:solidFill>
              </a:rPr>
              <a:t>14:00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dirty="0" smtClean="0">
                <a:solidFill>
                  <a:srgbClr val="FF0000"/>
                </a:solidFill>
              </a:rPr>
              <a:t>hodin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180975" indent="-180975"/>
            <a:r>
              <a:rPr lang="cs-CZ" dirty="0" smtClean="0"/>
              <a:t>Hodnotící lhůta začíná </a:t>
            </a:r>
            <a:r>
              <a:rPr lang="cs-CZ" dirty="0"/>
              <a:t>dne </a:t>
            </a:r>
            <a:r>
              <a:rPr lang="cs-CZ" dirty="0" smtClean="0">
                <a:solidFill>
                  <a:srgbClr val="FF0000"/>
                </a:solidFill>
              </a:rPr>
              <a:t>10. ledna 2015        </a:t>
            </a:r>
            <a:r>
              <a:rPr lang="cs-CZ" dirty="0" smtClean="0"/>
              <a:t>a </a:t>
            </a:r>
            <a:r>
              <a:rPr lang="cs-CZ" dirty="0"/>
              <a:t>končí </a:t>
            </a:r>
            <a:r>
              <a:rPr lang="cs-CZ" dirty="0" smtClean="0"/>
              <a:t>vyhlášením výsledků dne </a:t>
            </a:r>
            <a:r>
              <a:rPr lang="cs-CZ" dirty="0" smtClean="0">
                <a:solidFill>
                  <a:srgbClr val="FF0000"/>
                </a:solidFill>
              </a:rPr>
              <a:t>10. června 2015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180975" indent="-180975"/>
            <a:r>
              <a:rPr lang="cs-CZ" dirty="0" smtClean="0"/>
              <a:t>2. informační seminář - </a:t>
            </a:r>
            <a:r>
              <a:rPr lang="cs-CZ" dirty="0" smtClean="0">
                <a:solidFill>
                  <a:srgbClr val="FF0000"/>
                </a:solidFill>
              </a:rPr>
              <a:t>12. </a:t>
            </a:r>
            <a:r>
              <a:rPr lang="cs-CZ" smtClean="0">
                <a:solidFill>
                  <a:srgbClr val="FF0000"/>
                </a:solidFill>
              </a:rPr>
              <a:t>prosince 2014</a:t>
            </a:r>
            <a:endParaRPr lang="cs-CZ" dirty="0" smtClean="0">
              <a:solidFill>
                <a:srgbClr val="FF0000"/>
              </a:solidFill>
            </a:endParaRPr>
          </a:p>
          <a:p>
            <a:pPr marL="180975" indent="-180975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ůležité termíny: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200" dirty="0" smtClean="0">
                <a:solidFill>
                  <a:prstClr val="black"/>
                </a:solidFill>
              </a:rPr>
              <a:t>Ministerstvo </a:t>
            </a:r>
            <a:r>
              <a:rPr lang="cs-CZ" sz="2200" dirty="0">
                <a:solidFill>
                  <a:prstClr val="black"/>
                </a:solidFill>
              </a:rPr>
              <a:t>školství, mládeže a tělovýchovy, </a:t>
            </a:r>
            <a:endParaRPr lang="cs-CZ" sz="22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200" dirty="0" smtClean="0">
                <a:solidFill>
                  <a:prstClr val="black"/>
                </a:solidFill>
              </a:rPr>
              <a:t>Odbor podpory </a:t>
            </a:r>
            <a:r>
              <a:rPr lang="cs-CZ" sz="2200" dirty="0">
                <a:solidFill>
                  <a:prstClr val="black"/>
                </a:solidFill>
              </a:rPr>
              <a:t>výzkumu a vysokých škol,  </a:t>
            </a:r>
            <a:r>
              <a:rPr lang="cs-CZ" sz="2200" dirty="0" smtClean="0">
                <a:solidFill>
                  <a:prstClr val="black"/>
                </a:solidFill>
              </a:rPr>
              <a:t>   Karmelitská </a:t>
            </a:r>
            <a:r>
              <a:rPr lang="cs-CZ" sz="2200" dirty="0">
                <a:solidFill>
                  <a:prstClr val="black"/>
                </a:solidFill>
              </a:rPr>
              <a:t>7, 118 12 Praha 1, </a:t>
            </a:r>
            <a:r>
              <a:rPr lang="cs-CZ" sz="2200" u="sng" dirty="0" smtClean="0">
                <a:solidFill>
                  <a:prstClr val="white"/>
                </a:solidFill>
                <a:hlinkClick r:id="rId2"/>
              </a:rPr>
              <a:t>www.msmt.cz</a:t>
            </a:r>
            <a:endParaRPr lang="cs-CZ" sz="2200" dirty="0">
              <a:solidFill>
                <a:prstClr val="white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200" b="1" dirty="0">
                <a:solidFill>
                  <a:prstClr val="black"/>
                </a:solidFill>
              </a:rPr>
              <a:t>Kontaktní osoby: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Poskytovatel </a:t>
            </a:r>
            <a:endParaRPr lang="cs-CZ" sz="40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03978"/>
              </p:ext>
            </p:extLst>
          </p:nvPr>
        </p:nvGraphicFramePr>
        <p:xfrm>
          <a:off x="827584" y="4005064"/>
          <a:ext cx="7493000" cy="130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60"/>
                <a:gridCol w="4106540"/>
              </a:tblGrid>
              <a:tr h="40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Ing. Vít Kavan, CSc.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Ing. Jana Mejsnarová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tel.: 234 811 612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tel.: 234 811 312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8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e-mail: </a:t>
                      </a:r>
                      <a:r>
                        <a:rPr lang="cs-CZ" sz="1800" u="sng" kern="1200" dirty="0">
                          <a:effectLst/>
                          <a:hlinkClick r:id="rId3"/>
                        </a:rPr>
                        <a:t>vit.kavan@msmt.cz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e-mail</a:t>
                      </a:r>
                      <a:r>
                        <a:rPr lang="cs-CZ" sz="1800" kern="1200" dirty="0" smtClean="0">
                          <a:effectLst/>
                        </a:rPr>
                        <a:t>: </a:t>
                      </a:r>
                      <a:r>
                        <a:rPr lang="cs-CZ" sz="1800" u="sng" kern="1200" dirty="0" smtClean="0">
                          <a:effectLst/>
                          <a:hlinkClick r:id="rId4"/>
                        </a:rPr>
                        <a:t>jana.mejsnarova@msmt.cz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6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 fontAlgn="auto">
              <a:lnSpc>
                <a:spcPct val="120000"/>
              </a:lnSpc>
              <a:spcBef>
                <a:spcPts val="1800"/>
              </a:spcBef>
            </a:pPr>
            <a:r>
              <a:rPr lang="cs-CZ" sz="2600" dirty="0"/>
              <a:t>stabilně vytvářet a uplatňovat kvalitní výsledky VaVaI,</a:t>
            </a:r>
          </a:p>
          <a:p>
            <a:pPr lvl="0" algn="just" fontAlgn="auto">
              <a:spcBef>
                <a:spcPts val="1200"/>
              </a:spcBef>
            </a:pPr>
            <a:r>
              <a:rPr lang="cs-CZ" sz="2600" dirty="0"/>
              <a:t>zachovat a efektivně provozovat Centra ke sta-novenému účelu, </a:t>
            </a:r>
          </a:p>
          <a:p>
            <a:pPr lvl="0" algn="just" fontAlgn="auto">
              <a:spcBef>
                <a:spcPts val="1200"/>
              </a:spcBef>
            </a:pPr>
            <a:r>
              <a:rPr lang="cs-CZ" sz="2600" dirty="0"/>
              <a:t>udržet, popř. navýšit počty vytvořených pracov-ních míst v Centrech, především pak výzkumných pracovníků,</a:t>
            </a:r>
          </a:p>
          <a:p>
            <a:pPr lvl="0" algn="just" fontAlgn="auto">
              <a:spcBef>
                <a:spcPts val="1200"/>
              </a:spcBef>
            </a:pPr>
            <a:r>
              <a:rPr lang="cs-CZ" sz="2600" dirty="0"/>
              <a:t>zachovat rozšířené nebo zrekonstruované kapa-city v užívání pro účely VaVaI, zejména využívat výhradně pro účely VaVaI dlouhodobý hmotný     </a:t>
            </a:r>
            <a:r>
              <a:rPr lang="cs-CZ" sz="2600" dirty="0" smtClean="0"/>
              <a:t>   a </a:t>
            </a:r>
            <a:r>
              <a:rPr lang="cs-CZ" sz="2600" dirty="0"/>
              <a:t>nehmotný majetek, který byl pořízen ze způso-bilých výdajů projektů Center a umožnit jeho prostou obměnu v návaznosti na technologický rozvoj.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Dílčí </a:t>
            </a:r>
            <a:r>
              <a:rPr lang="cs-CZ" dirty="0"/>
              <a:t>cíle programu NPU </a:t>
            </a:r>
            <a:r>
              <a:rPr lang="cs-CZ" dirty="0" smtClean="0"/>
              <a:t>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auto"/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400" dirty="0"/>
              <a:t>stabilizace podmínek pro systematický výzkum         a vývoj v oblastech významných z hlediska budoucího růstu konkurenceschopnosti ČR,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stabilizace a zajištění podmínek pro rozvoj dlouho-dobé mezinárodní spolupráce ve VaVaI,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dlouhodobé zajištění strategických partnerství výz-kumné a podnikové sféry pro dosažení pokroku ve výzkumu a vývoji a pro implementaci jeho výsledků v inovacích.</a:t>
            </a:r>
          </a:p>
          <a:p>
            <a:pPr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/>
              <a:t>Sekundární cíle programu NPU </a:t>
            </a:r>
            <a:r>
              <a:rPr lang="cs-CZ" sz="4000" dirty="0" smtClean="0"/>
              <a:t>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959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lvl="0" fontAlgn="auto"/>
            <a:endParaRPr lang="cs-CZ" dirty="0" smtClean="0"/>
          </a:p>
          <a:p>
            <a:pPr lvl="0" fontAlgn="auto">
              <a:spcBef>
                <a:spcPts val="1200"/>
              </a:spcBef>
            </a:pPr>
            <a:r>
              <a:rPr lang="cs-CZ" sz="2400" dirty="0"/>
              <a:t>posílení interdisciplinarity výzkumu a vývoje,</a:t>
            </a:r>
          </a:p>
          <a:p>
            <a:pPr lvl="0" fontAlgn="auto">
              <a:spcBef>
                <a:spcPts val="1200"/>
              </a:spcBef>
            </a:pPr>
            <a:r>
              <a:rPr lang="cs-CZ" sz="2400" dirty="0"/>
              <a:t>vytvoření podmínek pro rozvoj lidských zdrojů         ve VaVaI a pro horizontální mobilitu výzkumných pracovníků.</a:t>
            </a:r>
          </a:p>
          <a:p>
            <a:pPr>
              <a:spcBef>
                <a:spcPts val="1200"/>
              </a:spcBef>
            </a:pPr>
            <a:endParaRPr lang="cs-CZ" sz="2400" dirty="0"/>
          </a:p>
          <a:p>
            <a:pPr marL="93663" indent="0">
              <a:spcBef>
                <a:spcPts val="12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Základní a nutnou podmínkou pro přidělení podpory </a:t>
            </a:r>
            <a:r>
              <a:rPr lang="cs-CZ" sz="2300" b="1" dirty="0" smtClean="0">
                <a:solidFill>
                  <a:srgbClr val="FF0000"/>
                </a:solidFill>
              </a:rPr>
              <a:t>   a </a:t>
            </a:r>
            <a:r>
              <a:rPr lang="cs-CZ" sz="2300" b="1" dirty="0">
                <a:solidFill>
                  <a:srgbClr val="FF0000"/>
                </a:solidFill>
              </a:rPr>
              <a:t>úspěšné dokončení projektu v rámci programu NPU I je naplňování všech dílčích a všech sekundárních cílů programu NPU I.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Sekundární cíle programu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endParaRPr lang="cs-CZ" sz="23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600" b="1" dirty="0" smtClean="0">
                <a:solidFill>
                  <a:srgbClr val="FF0000"/>
                </a:solidFill>
              </a:rPr>
              <a:t>Projektem </a:t>
            </a:r>
            <a:r>
              <a:rPr lang="cs-CZ" sz="2600" b="1" dirty="0">
                <a:solidFill>
                  <a:srgbClr val="FF0000"/>
                </a:solidFill>
              </a:rPr>
              <a:t>programu NPU I </a:t>
            </a:r>
            <a:r>
              <a:rPr lang="cs-CZ" sz="2600" dirty="0"/>
              <a:t>se rozumí programový projekt, který zásadním způsobem podpoří uchazeči/ příjemci podpory a příp. dalším účastníkům projektu udržitelnost Centra, tj. </a:t>
            </a:r>
            <a:r>
              <a:rPr lang="cs-CZ" sz="2600" dirty="0" smtClean="0"/>
              <a:t>současně: 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600" dirty="0"/>
              <a:t>produkci kvalitních, mezinárodně uznatelných          a konkurenceschopných výsledků VaVaI vytvářených zaměstnanci uchazeče/příjemce podpory nebo zaměstnanci dalších účastníků projektu, </a:t>
            </a:r>
          </a:p>
          <a:p>
            <a:pPr>
              <a:spcBef>
                <a:spcPts val="1200"/>
              </a:spcBef>
            </a:pPr>
            <a:r>
              <a:rPr lang="cs-CZ" sz="2600" dirty="0"/>
              <a:t>zachování účelu, pro který bylo Centrum původně zřízeno a vybudováno,</a:t>
            </a:r>
          </a:p>
          <a:p>
            <a:pPr>
              <a:spcBef>
                <a:spcPts val="1200"/>
              </a:spcBef>
            </a:pPr>
            <a:r>
              <a:rPr lang="cs-CZ" sz="2600" dirty="0"/>
              <a:t>efektivní využívání a provoz stávajících kapacit Centra,</a:t>
            </a:r>
          </a:p>
          <a:p>
            <a:pPr marL="446088" indent="-269875"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Zaměření projektu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3106</TotalTime>
  <Words>1519</Words>
  <Application>Microsoft Office PowerPoint</Application>
  <PresentationFormat>Předvádění na obrazovce (4:3)</PresentationFormat>
  <Paragraphs>254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Shluk</vt:lpstr>
      <vt:lpstr>NÁRODNÍ PROGRAM UDRŽITELNOSTI I  (NPU I)  </vt:lpstr>
      <vt:lpstr>Zaměření programu NPU I</vt:lpstr>
      <vt:lpstr>Doba trvání programu NPU I</vt:lpstr>
      <vt:lpstr>Výdaje na program NPU I  ze státního rozpočtu ČR na výzkum, vývoj a inovace  (v tis. Kč)</vt:lpstr>
      <vt:lpstr>Cíle programu NPU I</vt:lpstr>
      <vt:lpstr> Dílčí cíle programu NPU I </vt:lpstr>
      <vt:lpstr>Sekundární cíle programu NPU I</vt:lpstr>
      <vt:lpstr> </vt:lpstr>
      <vt:lpstr> </vt:lpstr>
      <vt:lpstr> </vt:lpstr>
      <vt:lpstr>Uchazeč – další účastník projektu</vt:lpstr>
      <vt:lpstr>Uchazeči - rozsah</vt:lpstr>
      <vt:lpstr>Účast partnerů  (jako dalších účastníků projektu)</vt:lpstr>
      <vt:lpstr>Způsobilost  uchazečů a dalších účastníků projektu</vt:lpstr>
      <vt:lpstr>Způsobilé náklady a jejich uznatelnost</vt:lpstr>
      <vt:lpstr> </vt:lpstr>
      <vt:lpstr> </vt:lpstr>
      <vt:lpstr>Způsobilé náklady projektu</vt:lpstr>
      <vt:lpstr>Způsobilé náklady projektu</vt:lpstr>
      <vt:lpstr>Prezentace aplikace PowerPoint</vt:lpstr>
      <vt:lpstr> </vt:lpstr>
      <vt:lpstr> </vt:lpstr>
      <vt:lpstr>Návrh projektu</vt:lpstr>
      <vt:lpstr>Návrh projektu</vt:lpstr>
      <vt:lpstr>Ukazatele pro vykazování výsledků a plnění cílů projektů programu NPU I</vt:lpstr>
      <vt:lpstr> </vt:lpstr>
      <vt:lpstr>Výše podpory </vt:lpstr>
      <vt:lpstr>Výše podpory </vt:lpstr>
      <vt:lpstr>Intenzita podpory </vt:lpstr>
      <vt:lpstr>Změna výše podpory </vt:lpstr>
      <vt:lpstr>Účast ve 4. VS: </vt:lpstr>
      <vt:lpstr>Upozornění: </vt:lpstr>
      <vt:lpstr>Titulní list, seznam příloh</vt:lpstr>
      <vt:lpstr> Formulář LO15_Text-návrh.doc</vt:lpstr>
      <vt:lpstr>Formulář LO15_form_P1/2.doc</vt:lpstr>
      <vt:lpstr>Formulář LO15_form_Z-UN.xls (1)</vt:lpstr>
      <vt:lpstr>Formulář LO15_form_Z-UN.xls (2)</vt:lpstr>
      <vt:lpstr>Formulář LO15_form_KV-UN.xls (1)</vt:lpstr>
      <vt:lpstr>Formulář LO15_form_KV-UN.xls (2)</vt:lpstr>
      <vt:lpstr>Formulář LO15_form P-3.xls</vt:lpstr>
      <vt:lpstr>Důležité upozornění!</vt:lpstr>
      <vt:lpstr>Hodnotící kritéria – A1-1 (0-7b.)</vt:lpstr>
      <vt:lpstr>Hodnotící kritéria – A1-2,3 (0-7b.)</vt:lpstr>
      <vt:lpstr>Hodnotící kritéria – A1-4 (0-7b.)</vt:lpstr>
      <vt:lpstr>Hodnotící kritéria – A1-5 (0-15b.)</vt:lpstr>
      <vt:lpstr>Hodnotící kritéria – A1-5</vt:lpstr>
      <vt:lpstr>Hodnotící kritéria – A1-5</vt:lpstr>
      <vt:lpstr>Hodnotící kritéria – A1-6 (0-7b.)</vt:lpstr>
      <vt:lpstr>Hodnotící kritéria – A2-1 (0-10b.)</vt:lpstr>
      <vt:lpstr>Hodnotící kritéria – A2-2 (0-15b.)</vt:lpstr>
      <vt:lpstr>Hodnotící kritéria – A2-2</vt:lpstr>
      <vt:lpstr>Hodnotící kritéria – A2-3 (0-25b.)</vt:lpstr>
      <vt:lpstr>Hodnotící kritéria – A2-3</vt:lpstr>
      <vt:lpstr>Důležité termíny:</vt:lpstr>
      <vt:lpstr>Poskytovatel </vt:lpstr>
    </vt:vector>
  </TitlesOfParts>
  <Company>Msmt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PROGRAM UDRŽITELNOSTI I</dc:title>
  <dc:creator>Kavan Vít</dc:creator>
  <cp:lastModifiedBy>Mejsnarová Jana</cp:lastModifiedBy>
  <cp:revision>233</cp:revision>
  <cp:lastPrinted>2012-10-25T07:35:32Z</cp:lastPrinted>
  <dcterms:created xsi:type="dcterms:W3CDTF">2012-10-16T13:23:20Z</dcterms:created>
  <dcterms:modified xsi:type="dcterms:W3CDTF">2014-11-21T09:20:29Z</dcterms:modified>
</cp:coreProperties>
</file>